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7" r:id="rId2"/>
    <p:sldId id="2391" r:id="rId3"/>
    <p:sldId id="2419" r:id="rId4"/>
    <p:sldId id="2331" r:id="rId5"/>
    <p:sldId id="2410" r:id="rId6"/>
    <p:sldId id="2295" r:id="rId7"/>
    <p:sldId id="2360" r:id="rId8"/>
    <p:sldId id="739" r:id="rId9"/>
    <p:sldId id="2361" r:id="rId10"/>
    <p:sldId id="2363" r:id="rId11"/>
    <p:sldId id="2356" r:id="rId12"/>
    <p:sldId id="2436" r:id="rId13"/>
    <p:sldId id="2372" r:id="rId14"/>
    <p:sldId id="2354" r:id="rId15"/>
    <p:sldId id="2375" r:id="rId16"/>
    <p:sldId id="754" r:id="rId17"/>
    <p:sldId id="751" r:id="rId18"/>
    <p:sldId id="756" r:id="rId19"/>
    <p:sldId id="2376" r:id="rId20"/>
    <p:sldId id="2439" r:id="rId21"/>
    <p:sldId id="2378" r:id="rId22"/>
    <p:sldId id="2379" r:id="rId23"/>
    <p:sldId id="2380" r:id="rId24"/>
    <p:sldId id="2301" r:id="rId25"/>
    <p:sldId id="2382" r:id="rId26"/>
    <p:sldId id="2440" r:id="rId27"/>
    <p:sldId id="2302" r:id="rId28"/>
    <p:sldId id="2383" r:id="rId29"/>
    <p:sldId id="2386" r:id="rId30"/>
    <p:sldId id="353" r:id="rId31"/>
    <p:sldId id="2453" r:id="rId32"/>
    <p:sldId id="2454" r:id="rId33"/>
    <p:sldId id="2510" r:id="rId34"/>
    <p:sldId id="2308" r:id="rId35"/>
    <p:sldId id="2309" r:id="rId36"/>
    <p:sldId id="2310" r:id="rId37"/>
    <p:sldId id="2357" r:id="rId38"/>
    <p:sldId id="2319" r:id="rId39"/>
    <p:sldId id="2387" r:id="rId40"/>
    <p:sldId id="2511" r:id="rId41"/>
    <p:sldId id="320" r:id="rId42"/>
    <p:sldId id="323" r:id="rId43"/>
    <p:sldId id="2411" r:id="rId44"/>
    <p:sldId id="2412" r:id="rId45"/>
    <p:sldId id="2413" r:id="rId46"/>
    <p:sldId id="2442" r:id="rId47"/>
    <p:sldId id="2443" r:id="rId48"/>
    <p:sldId id="2425" r:id="rId49"/>
    <p:sldId id="2444" r:id="rId50"/>
    <p:sldId id="341" r:id="rId51"/>
    <p:sldId id="2512" r:id="rId52"/>
    <p:sldId id="2244" r:id="rId53"/>
    <p:sldId id="2251" r:id="rId54"/>
    <p:sldId id="2461" r:id="rId55"/>
    <p:sldId id="2466" r:id="rId56"/>
    <p:sldId id="343" r:id="rId57"/>
    <p:sldId id="375" r:id="rId58"/>
    <p:sldId id="376" r:id="rId59"/>
    <p:sldId id="377" r:id="rId60"/>
    <p:sldId id="2513" r:id="rId61"/>
    <p:sldId id="2102" r:id="rId62"/>
    <p:sldId id="2460" r:id="rId63"/>
    <p:sldId id="387" r:id="rId64"/>
    <p:sldId id="2096" r:id="rId65"/>
    <p:sldId id="2103" r:id="rId66"/>
    <p:sldId id="2104" r:id="rId67"/>
    <p:sldId id="2275" r:id="rId68"/>
    <p:sldId id="2266" r:id="rId69"/>
    <p:sldId id="2098" r:id="rId70"/>
    <p:sldId id="2111" r:id="rId71"/>
    <p:sldId id="2105" r:id="rId72"/>
    <p:sldId id="2278" r:id="rId73"/>
    <p:sldId id="2109" r:id="rId74"/>
    <p:sldId id="2268" r:id="rId75"/>
    <p:sldId id="2279" r:id="rId76"/>
    <p:sldId id="2280" r:id="rId77"/>
    <p:sldId id="2088" r:id="rId78"/>
    <p:sldId id="385" r:id="rId79"/>
    <p:sldId id="2084" r:id="rId80"/>
    <p:sldId id="2085" r:id="rId81"/>
    <p:sldId id="2095" r:id="rId82"/>
    <p:sldId id="2514" r:id="rId83"/>
    <p:sldId id="544" r:id="rId84"/>
    <p:sldId id="547" r:id="rId85"/>
    <p:sldId id="555" r:id="rId86"/>
    <p:sldId id="586" r:id="rId87"/>
    <p:sldId id="584" r:id="rId88"/>
    <p:sldId id="553" r:id="rId89"/>
    <p:sldId id="2494" r:id="rId90"/>
    <p:sldId id="401" r:id="rId91"/>
    <p:sldId id="395" r:id="rId92"/>
    <p:sldId id="406" r:id="rId93"/>
    <p:sldId id="2496" r:id="rId94"/>
    <p:sldId id="405" r:id="rId95"/>
    <p:sldId id="407" r:id="rId96"/>
    <p:sldId id="2483" r:id="rId97"/>
    <p:sldId id="2507" r:id="rId98"/>
    <p:sldId id="389" r:id="rId99"/>
    <p:sldId id="2243" r:id="rId100"/>
    <p:sldId id="2462" r:id="rId101"/>
    <p:sldId id="453" r:id="rId102"/>
    <p:sldId id="454" r:id="rId103"/>
    <p:sldId id="2508" r:id="rId104"/>
    <p:sldId id="438" r:id="rId105"/>
    <p:sldId id="2509" r:id="rId106"/>
    <p:sldId id="2515" r:id="rId107"/>
    <p:sldId id="2325" r:id="rId10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69" autoAdjust="0"/>
    <p:restoredTop sz="97840" autoAdjust="0"/>
  </p:normalViewPr>
  <p:slideViewPr>
    <p:cSldViewPr snapToGrid="0" snapToObjects="1">
      <p:cViewPr varScale="1">
        <p:scale>
          <a:sx n="91" d="100"/>
          <a:sy n="91" d="100"/>
        </p:scale>
        <p:origin x="224" y="240"/>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2024-03-11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46FB-4DEB-7963-3557-6C336BC1E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F7C0F-F34D-9A92-ABF2-6C5F4B988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8E676-946C-E8B1-FEBE-CF925F3862D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9AADA998-4E51-C3DB-EF15-14E4F9610413}"/>
              </a:ext>
            </a:extLst>
          </p:cNvPr>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139183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F60E1-8477-201A-468E-B0D20B540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B3296-2F9E-DFD8-1F2D-F182C62AD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05893-B5EC-617B-5D71-CD433B6C6CA8}"/>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99480A0-C510-D847-530D-0C7C705D1EA8}"/>
              </a:ext>
            </a:extLst>
          </p:cNvPr>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36959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7CC8-CEDB-0B14-410E-2EAC07C84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0196D-2FF9-2241-92CC-CAA0B4B25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08CD54-FAC6-E6B8-820A-3B97D26A406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FA4017-4417-6BF2-5BFE-41AC1CBDA56E}"/>
              </a:ext>
            </a:extLst>
          </p:cNvPr>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1618232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70B1-6879-A99A-70D5-77A8535FF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0ABC2-A661-E972-679B-1EDE043E0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803E6-D7D5-6D55-31D0-E4D347C5CAB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5956E35-76C2-8A47-7564-E3F532A9B369}"/>
              </a:ext>
            </a:extLst>
          </p:cNvPr>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323072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9839-C32F-5C0A-6FCE-C436F3962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2CF22-2A63-EB7C-D2DF-4B25EED82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F4120-BBB7-E8D7-F7A0-ED8EEDF51A3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C012678-C823-FDCC-BD24-B12FA0F58CD6}"/>
              </a:ext>
            </a:extLst>
          </p:cNvPr>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38762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31119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2383757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1054678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C27F-C7FD-6F2D-0A8C-7F17022D7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7C809-6863-C116-6D2D-A99E6E649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84EB2-8049-612E-3DF7-8B4BD1AF0AD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8DC19AB-DBF5-EA58-69D7-D7D1DE8721FB}"/>
              </a:ext>
            </a:extLst>
          </p:cNvPr>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797741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ADEF-5EFE-5614-2F4F-C7512AEE4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749C2-B158-3BBF-8EA3-FC0966B6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77A46-98D4-EC9F-D5D2-80D2983A2BC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4E559B2-BAA4-68ED-1BA6-C8543DFBA142}"/>
              </a:ext>
            </a:extLst>
          </p:cNvPr>
          <p:cNvSpPr>
            <a:spLocks noGrp="1"/>
          </p:cNvSpPr>
          <p:nvPr>
            <p:ph type="sldNum" sz="quarter" idx="10"/>
          </p:nvPr>
        </p:nvSpPr>
        <p:spPr/>
        <p:txBody>
          <a:bodyPr/>
          <a:lstStyle/>
          <a:p>
            <a:fld id="{3075746C-E621-8E4B-8CC0-3BE97110A356}" type="slidenum">
              <a:rPr lang="en-US" smtClean="0"/>
              <a:t>20</a:t>
            </a:fld>
            <a:endParaRPr lang="en-US"/>
          </a:p>
        </p:txBody>
      </p:sp>
    </p:spTree>
    <p:extLst>
      <p:ext uri="{BB962C8B-B14F-4D97-AF65-F5344CB8AC3E}">
        <p14:creationId xmlns:p14="http://schemas.microsoft.com/office/powerpoint/2010/main" val="214467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2215673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BAE5A-EF36-CCAC-EAC5-BBC213E22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5C315-9264-2765-5613-1372B478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6486-EFBB-BA9A-875F-38DC3806F321}"/>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005314D-04A7-5479-8B55-08F84C6BA170}"/>
              </a:ext>
            </a:extLst>
          </p:cNvPr>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215956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4D-12BB-AF0C-0C91-571915B65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E9F1F-A05B-AAA9-F324-75C2BD1DF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3D530-9C15-0705-3573-8C9CAA46CC1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3B6435C-B3CE-C106-916E-BF6DD32B709E}"/>
              </a:ext>
            </a:extLst>
          </p:cNvPr>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3147472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E59F-6307-05BB-0A06-80A7FE885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AAA11-6D25-8A87-FAFA-2F070FE37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3CAB9-0179-0149-5481-4B0CB931E234}"/>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EAE9B0A-BF66-61B2-8893-D439540634B8}"/>
              </a:ext>
            </a:extLst>
          </p:cNvPr>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1072579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B57E3CF2-2892-4D14-90D0-E806628FEB40}" type="slidenum">
              <a:rPr lang="en-US"/>
              <a:pPr/>
              <a:t>30</a:t>
            </a:fld>
            <a:endParaRPr lang="en-US"/>
          </a:p>
        </p:txBody>
      </p:sp>
      <p:sp>
        <p:nvSpPr>
          <p:cNvPr id="6656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322864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BDDA-3B29-BA74-EB3D-FAAEE0D4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D94C-9F07-5596-7220-186D310C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E184B-1F90-D8E0-E941-DB179C92F87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30D2E4-82E9-0B7C-5258-931CB3CBDBDC}"/>
              </a:ext>
            </a:extLst>
          </p:cNvPr>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1253910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BDDA-3B29-BA74-EB3D-FAAEE0D4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D94C-9F07-5596-7220-186D310C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E184B-1F90-D8E0-E941-DB179C92F87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30D2E4-82E9-0B7C-5258-931CB3CBDBDC}"/>
              </a:ext>
            </a:extLst>
          </p:cNvPr>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3962422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41</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54288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p:spPr>
        <p:txBody>
          <a:bodyPr/>
          <a:lstStyle/>
          <a:p>
            <a:fld id="{D7FE1250-01BA-40D3-BBBB-88CD6E5DA476}" type="slidenum">
              <a:rPr lang="en-US"/>
              <a:pPr/>
              <a:t>42</a:t>
            </a:fld>
            <a:endParaRPr lang="en-US"/>
          </a:p>
        </p:txBody>
      </p:sp>
      <p:sp>
        <p:nvSpPr>
          <p:cNvPr id="73731"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27742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43</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796973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44</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94055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55C51-DBF7-CE20-CA1F-77DC83004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8FB418-165C-C006-C972-41BEED634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8C3EA-2F5C-8EFC-30AF-B7915A9652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848E6D93-C1A1-4174-08C5-28200A38EAE8}"/>
              </a:ext>
            </a:extLst>
          </p:cNvPr>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312856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45</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38053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BDDA-3B29-BA74-EB3D-FAAEE0D4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D94C-9F07-5596-7220-186D310C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E184B-1F90-D8E0-E941-DB179C92F87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30D2E4-82E9-0B7C-5258-931CB3CBDBDC}"/>
              </a:ext>
            </a:extLst>
          </p:cNvPr>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957914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BDDA-3B29-BA74-EB3D-FAAEE0D4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D94C-9F07-5596-7220-186D310C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E184B-1F90-D8E0-E941-DB179C92F87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30D2E4-82E9-0B7C-5258-931CB3CBDBDC}"/>
              </a:ext>
            </a:extLst>
          </p:cNvPr>
          <p:cNvSpPr>
            <a:spLocks noGrp="1"/>
          </p:cNvSpPr>
          <p:nvPr>
            <p:ph type="sldNum" sz="quarter" idx="10"/>
          </p:nvPr>
        </p:nvSpPr>
        <p:spPr/>
        <p:txBody>
          <a:bodyPr/>
          <a:lstStyle/>
          <a:p>
            <a:fld id="{3075746C-E621-8E4B-8CC0-3BE97110A356}" type="slidenum">
              <a:rPr lang="en-US" smtClean="0"/>
              <a:t>60</a:t>
            </a:fld>
            <a:endParaRPr lang="en-US"/>
          </a:p>
        </p:txBody>
      </p:sp>
    </p:spTree>
    <p:extLst>
      <p:ext uri="{BB962C8B-B14F-4D97-AF65-F5344CB8AC3E}">
        <p14:creationId xmlns:p14="http://schemas.microsoft.com/office/powerpoint/2010/main" val="3333501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73</a:t>
            </a:fld>
            <a:endParaRPr lang="sv-SE"/>
          </a:p>
        </p:txBody>
      </p:sp>
    </p:spTree>
    <p:extLst>
      <p:ext uri="{BB962C8B-B14F-4D97-AF65-F5344CB8AC3E}">
        <p14:creationId xmlns:p14="http://schemas.microsoft.com/office/powerpoint/2010/main" val="372361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BDDA-3B29-BA74-EB3D-FAAEE0D4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D94C-9F07-5596-7220-186D310C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E184B-1F90-D8E0-E941-DB179C92F87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30D2E4-82E9-0B7C-5258-931CB3CBDBDC}"/>
              </a:ext>
            </a:extLst>
          </p:cNvPr>
          <p:cNvSpPr>
            <a:spLocks noGrp="1"/>
          </p:cNvSpPr>
          <p:nvPr>
            <p:ph type="sldNum" sz="quarter" idx="10"/>
          </p:nvPr>
        </p:nvSpPr>
        <p:spPr/>
        <p:txBody>
          <a:bodyPr/>
          <a:lstStyle/>
          <a:p>
            <a:fld id="{3075746C-E621-8E4B-8CC0-3BE97110A356}" type="slidenum">
              <a:rPr lang="en-US" smtClean="0"/>
              <a:t>82</a:t>
            </a:fld>
            <a:endParaRPr lang="en-US"/>
          </a:p>
        </p:txBody>
      </p:sp>
    </p:spTree>
    <p:extLst>
      <p:ext uri="{BB962C8B-B14F-4D97-AF65-F5344CB8AC3E}">
        <p14:creationId xmlns:p14="http://schemas.microsoft.com/office/powerpoint/2010/main" val="1835160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97</a:t>
            </a:fld>
            <a:endParaRPr lang="sv-SE"/>
          </a:p>
        </p:txBody>
      </p:sp>
    </p:spTree>
    <p:extLst>
      <p:ext uri="{BB962C8B-B14F-4D97-AF65-F5344CB8AC3E}">
        <p14:creationId xmlns:p14="http://schemas.microsoft.com/office/powerpoint/2010/main" val="1686660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55C51-DBF7-CE20-CA1F-77DC83004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8FB418-165C-C006-C972-41BEED634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8C3EA-2F5C-8EFC-30AF-B7915A9652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a:extLst>
              <a:ext uri="{FF2B5EF4-FFF2-40B4-BE49-F238E27FC236}">
                <a16:creationId xmlns:a16="http://schemas.microsoft.com/office/drawing/2014/main" id="{848E6D93-C1A1-4174-08C5-28200A38EAE8}"/>
              </a:ext>
            </a:extLst>
          </p:cNvPr>
          <p:cNvSpPr>
            <a:spLocks noGrp="1"/>
          </p:cNvSpPr>
          <p:nvPr>
            <p:ph type="sldNum" sz="quarter" idx="10"/>
          </p:nvPr>
        </p:nvSpPr>
        <p:spPr/>
        <p:txBody>
          <a:bodyPr/>
          <a:lstStyle/>
          <a:p>
            <a:fld id="{3075746C-E621-8E4B-8CC0-3BE97110A356}" type="slidenum">
              <a:rPr lang="en-US" smtClean="0"/>
              <a:t>106</a:t>
            </a:fld>
            <a:endParaRPr lang="en-US"/>
          </a:p>
        </p:txBody>
      </p:sp>
    </p:spTree>
    <p:extLst>
      <p:ext uri="{BB962C8B-B14F-4D97-AF65-F5344CB8AC3E}">
        <p14:creationId xmlns:p14="http://schemas.microsoft.com/office/powerpoint/2010/main" val="3873875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107</a:t>
            </a:fld>
            <a:endParaRPr lang="en-US"/>
          </a:p>
        </p:txBody>
      </p:sp>
    </p:spTree>
    <p:extLst>
      <p:ext uri="{BB962C8B-B14F-4D97-AF65-F5344CB8AC3E}">
        <p14:creationId xmlns:p14="http://schemas.microsoft.com/office/powerpoint/2010/main" val="132828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BDDA-3B29-BA74-EB3D-FAAEE0D4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D94C-9F07-5596-7220-186D310C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E184B-1F90-D8E0-E941-DB179C92F874}"/>
              </a:ext>
            </a:extLst>
          </p:cNvPr>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30D2E4-82E9-0B7C-5258-931CB3CBDBDC}"/>
              </a:ext>
            </a:extLst>
          </p:cNvPr>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427930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3026425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FC833-D901-F073-A361-9A048916E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37893-25EE-BE38-9661-C23CA9761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9FDCA-003B-F995-1DFA-1D1494B5B9F3}"/>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1BE34EE-8498-93B8-3BF3-E2E80FF51F16}"/>
              </a:ext>
            </a:extLst>
          </p:cNvPr>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3266744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2529394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89563-0690-5EEB-B11B-3DDD89573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33942-762C-7E71-D90F-FE1B4B955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E6D47-44EE-CBCC-FE6A-780F7BDE9DE0}"/>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F616203-8668-382E-B079-5765B87DCCE2}"/>
              </a:ext>
            </a:extLst>
          </p:cNvPr>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3469327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B424D-2A74-6D23-D00C-7618330C5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90473-EDC0-6160-FFC9-2DC497D3B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F6D02-BDE5-44D6-509B-EC52D9CB129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28D08A1-EDFC-9A84-836C-53DE5EBAAF9F}"/>
              </a:ext>
            </a:extLst>
          </p:cNvPr>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350440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2024-03-11</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2024-03-11</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2024-03-11</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2024-03-11</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2024-03-11</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2024-03-11</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2024-03-11</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2024-03-11</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2024-03-11</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2024-03-11</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2024-03-11</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2024-03-11</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0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ideo" Target="https://www.youtube.com/embed/Y_qmCR1so2c?feature=oembed"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blog.voneicken.com/2018/lp-wifi-esp-comparison/#conclusions"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KTvdjcU0lf8?feature=oembe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ideo" Target="https://www.youtube.com/embed/qI4a9JHO2sc?feature=oembed"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Layout" Target="../slideLayouts/slideLayout2.xml"/><Relationship Id="rId1" Type="http://schemas.openxmlformats.org/officeDocument/2006/relationships/video" Target="https://www.youtube.com/embed/Vx9YyS7-d3g?feature=oembed"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ideo" Target="https://www.youtube.com/embed/sGPRIkqWh3g?feature=oembed" TargetMode="External"/><Relationship Id="rId4" Type="http://schemas.openxmlformats.org/officeDocument/2006/relationships/image" Target="../media/image89.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573" y="2232965"/>
            <a:ext cx="10460484" cy="1509963"/>
          </a:xfrm>
        </p:spPr>
        <p:txBody>
          <a:bodyPr>
            <a:normAutofit fontScale="90000"/>
          </a:bodyPr>
          <a:lstStyle/>
          <a:p>
            <a:r>
              <a:rPr lang="en-GB" sz="8000" u="none" strike="noStrike" dirty="0">
                <a:effectLst/>
                <a:latin typeface="+mn-lt"/>
              </a:rPr>
              <a:t>Embedded Software Design</a:t>
            </a:r>
            <a:endParaRPr lang="en-US" sz="62500" dirty="0">
              <a:latin typeface="+mn-lt"/>
            </a:endParaRPr>
          </a:p>
        </p:txBody>
      </p:sp>
      <p:sp>
        <p:nvSpPr>
          <p:cNvPr id="3" name="Subtitle 2"/>
          <p:cNvSpPr>
            <a:spLocks noGrp="1"/>
          </p:cNvSpPr>
          <p:nvPr>
            <p:ph type="subTitle" idx="1"/>
          </p:nvPr>
        </p:nvSpPr>
        <p:spPr>
          <a:xfrm>
            <a:off x="2994648" y="4039445"/>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EAC14-F633-9C0E-A031-76305623E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E8847-8DA9-AA2E-41A9-646397DA7C6D}"/>
              </a:ext>
            </a:extLst>
          </p:cNvPr>
          <p:cNvSpPr>
            <a:spLocks noGrp="1"/>
          </p:cNvSpPr>
          <p:nvPr>
            <p:ph type="title"/>
          </p:nvPr>
        </p:nvSpPr>
        <p:spPr>
          <a:xfrm>
            <a:off x="838199" y="365125"/>
            <a:ext cx="10967113" cy="1325563"/>
          </a:xfrm>
        </p:spPr>
        <p:txBody>
          <a:bodyPr>
            <a:noAutofit/>
          </a:bodyPr>
          <a:lstStyle/>
          <a:p>
            <a:r>
              <a:rPr lang="en-US" sz="4000" dirty="0">
                <a:latin typeface="+mn-lt"/>
              </a:rPr>
              <a:t>Wavelength of an electromagnetic wave</a:t>
            </a:r>
          </a:p>
        </p:txBody>
      </p:sp>
      <p:sp>
        <p:nvSpPr>
          <p:cNvPr id="8" name="Slide Number Placeholder 7">
            <a:extLst>
              <a:ext uri="{FF2B5EF4-FFF2-40B4-BE49-F238E27FC236}">
                <a16:creationId xmlns:a16="http://schemas.microsoft.com/office/drawing/2014/main" id="{22DD2C3D-8593-414D-C54A-C1B1B7AC7285}"/>
              </a:ext>
            </a:extLst>
          </p:cNvPr>
          <p:cNvSpPr>
            <a:spLocks noGrp="1"/>
          </p:cNvSpPr>
          <p:nvPr>
            <p:ph type="sldNum" sz="quarter" idx="12"/>
          </p:nvPr>
        </p:nvSpPr>
        <p:spPr/>
        <p:txBody>
          <a:bodyPr/>
          <a:lstStyle/>
          <a:p>
            <a:fld id="{687B7451-1438-CB4A-8106-82A64F1C7D7B}" type="slidenum">
              <a:rPr lang="sv-SE" smtClean="0"/>
              <a:t>10</a:t>
            </a:fld>
            <a:endParaRPr lang="sv-SE" dirty="0"/>
          </a:p>
        </p:txBody>
      </p:sp>
      <p:sp>
        <p:nvSpPr>
          <p:cNvPr id="9" name="Content Placeholder 8">
            <a:extLst>
              <a:ext uri="{FF2B5EF4-FFF2-40B4-BE49-F238E27FC236}">
                <a16:creationId xmlns:a16="http://schemas.microsoft.com/office/drawing/2014/main" id="{AB8E7FA6-3452-81B0-83F4-E2200770C34D}"/>
              </a:ext>
            </a:extLst>
          </p:cNvPr>
          <p:cNvSpPr>
            <a:spLocks noGrp="1"/>
          </p:cNvSpPr>
          <p:nvPr>
            <p:ph idx="1"/>
          </p:nvPr>
        </p:nvSpPr>
        <p:spPr>
          <a:xfrm>
            <a:off x="838199" y="1690688"/>
            <a:ext cx="11127828" cy="4351338"/>
          </a:xfrm>
        </p:spPr>
        <p:txBody>
          <a:bodyPr>
            <a:normAutofit/>
          </a:bodyPr>
          <a:lstStyle/>
          <a:p>
            <a:pPr algn="just"/>
            <a:r>
              <a:rPr lang="en-US" dirty="0">
                <a:latin typeface="+mj-lt"/>
              </a:rPr>
              <a:t>Wavelength of a sinusoidal waveform travelling at speed (v), frequency (f)</a:t>
            </a:r>
          </a:p>
          <a:p>
            <a:pPr algn="just"/>
            <a:endParaRPr lang="en-US" dirty="0">
              <a:latin typeface="+mj-lt"/>
            </a:endParaRPr>
          </a:p>
          <a:p>
            <a:pPr algn="just"/>
            <a:endParaRPr lang="en-US" dirty="0">
              <a:latin typeface="+mj-lt"/>
            </a:endParaRPr>
          </a:p>
          <a:p>
            <a:pPr marL="0" indent="0" algn="just">
              <a:buNone/>
            </a:pPr>
            <a:endParaRPr lang="en-US" dirty="0">
              <a:latin typeface="+mj-lt"/>
            </a:endParaRPr>
          </a:p>
          <a:p>
            <a:pPr algn="just"/>
            <a:r>
              <a:rPr lang="en-US" dirty="0">
                <a:latin typeface="+mj-lt"/>
              </a:rPr>
              <a:t>Electromagnetic waves that are travelling in free space, the speed is c or the speed of light.  What is speed of light?   </a:t>
            </a:r>
            <a:r>
              <a:rPr lang="en-SG" b="1" i="0" dirty="0">
                <a:solidFill>
                  <a:srgbClr val="FF0000"/>
                </a:solidFill>
                <a:effectLst/>
                <a:latin typeface="+mj-lt"/>
              </a:rPr>
              <a:t>3×10</a:t>
            </a:r>
            <a:r>
              <a:rPr lang="en-SG" b="1" i="0" baseline="30000" dirty="0">
                <a:solidFill>
                  <a:srgbClr val="FF0000"/>
                </a:solidFill>
                <a:effectLst/>
                <a:latin typeface="+mj-lt"/>
              </a:rPr>
              <a:t>8</a:t>
            </a:r>
            <a:r>
              <a:rPr lang="en-SG" b="1" i="0" dirty="0">
                <a:solidFill>
                  <a:srgbClr val="FF0000"/>
                </a:solidFill>
                <a:effectLst/>
                <a:latin typeface="+mj-lt"/>
              </a:rPr>
              <a:t> m/s</a:t>
            </a:r>
          </a:p>
          <a:p>
            <a:pPr algn="just"/>
            <a:r>
              <a:rPr lang="en-US" dirty="0">
                <a:latin typeface="+mj-lt"/>
              </a:rPr>
              <a:t>Different color of light, different wavelength!</a:t>
            </a:r>
          </a:p>
          <a:p>
            <a:pPr marL="0" indent="0" algn="just">
              <a:buNone/>
            </a:pPr>
            <a:r>
              <a:rPr lang="en-US" dirty="0">
                <a:latin typeface="+mj-lt"/>
              </a:rPr>
              <a:t> </a:t>
            </a:r>
          </a:p>
        </p:txBody>
      </p:sp>
      <p:sp>
        <p:nvSpPr>
          <p:cNvPr id="3" name="AutoShape 2" descr="\lambda ={\frac {v}{f}}\,\,,">
            <a:extLst>
              <a:ext uri="{FF2B5EF4-FFF2-40B4-BE49-F238E27FC236}">
                <a16:creationId xmlns:a16="http://schemas.microsoft.com/office/drawing/2014/main" id="{2D89CE03-0574-3058-5BBB-92DEB38C51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481419CB-3323-CD3F-ABA6-CAF7A6902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092" y="2444751"/>
            <a:ext cx="1620078" cy="1035050"/>
          </a:xfrm>
          <a:prstGeom prst="rect">
            <a:avLst/>
          </a:prstGeom>
        </p:spPr>
      </p:pic>
    </p:spTree>
    <p:extLst>
      <p:ext uri="{BB962C8B-B14F-4D97-AF65-F5344CB8AC3E}">
        <p14:creationId xmlns:p14="http://schemas.microsoft.com/office/powerpoint/2010/main" val="358141016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62DD-BF50-47FD-83AD-1CFC90EC9916}"/>
              </a:ext>
            </a:extLst>
          </p:cNvPr>
          <p:cNvSpPr>
            <a:spLocks noGrp="1"/>
          </p:cNvSpPr>
          <p:nvPr>
            <p:ph type="title"/>
          </p:nvPr>
        </p:nvSpPr>
        <p:spPr>
          <a:xfrm>
            <a:off x="745812" y="136525"/>
            <a:ext cx="11353800" cy="1325563"/>
          </a:xfrm>
        </p:spPr>
        <p:txBody>
          <a:bodyPr/>
          <a:lstStyle/>
          <a:p>
            <a:r>
              <a:rPr lang="en-US" dirty="0" err="1">
                <a:latin typeface="+mn-lt"/>
              </a:rPr>
              <a:t>WiFi</a:t>
            </a:r>
            <a:r>
              <a:rPr lang="en-US" dirty="0">
                <a:latin typeface="+mn-lt"/>
              </a:rPr>
              <a:t> Hallow Range Test (Courtesy: </a:t>
            </a:r>
            <a:r>
              <a:rPr lang="en-US" dirty="0" err="1">
                <a:latin typeface="+mn-lt"/>
              </a:rPr>
              <a:t>Newracom</a:t>
            </a:r>
            <a:r>
              <a:rPr lang="en-US" dirty="0">
                <a:latin typeface="+mn-lt"/>
              </a:rPr>
              <a:t>)</a:t>
            </a:r>
          </a:p>
        </p:txBody>
      </p:sp>
      <p:sp>
        <p:nvSpPr>
          <p:cNvPr id="4" name="Slide Number Placeholder 3">
            <a:extLst>
              <a:ext uri="{FF2B5EF4-FFF2-40B4-BE49-F238E27FC236}">
                <a16:creationId xmlns:a16="http://schemas.microsoft.com/office/drawing/2014/main" id="{4BF84A67-3391-406B-96DD-AC5566C11B77}"/>
              </a:ext>
            </a:extLst>
          </p:cNvPr>
          <p:cNvSpPr>
            <a:spLocks noGrp="1"/>
          </p:cNvSpPr>
          <p:nvPr>
            <p:ph type="sldNum" sz="quarter" idx="12"/>
          </p:nvPr>
        </p:nvSpPr>
        <p:spPr/>
        <p:txBody>
          <a:bodyPr/>
          <a:lstStyle/>
          <a:p>
            <a:fld id="{0778C724-3839-4D76-A707-B4C23905D055}" type="slidenum">
              <a:rPr lang="en-US" smtClean="0"/>
              <a:t>100</a:t>
            </a:fld>
            <a:endParaRPr lang="en-US"/>
          </a:p>
        </p:txBody>
      </p:sp>
      <p:sp>
        <p:nvSpPr>
          <p:cNvPr id="3" name="Footer Placeholder 1">
            <a:extLst>
              <a:ext uri="{FF2B5EF4-FFF2-40B4-BE49-F238E27FC236}">
                <a16:creationId xmlns:a16="http://schemas.microsoft.com/office/drawing/2014/main" id="{6C4241D8-3362-287B-331E-1D883CD932D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Online Media 4" descr="Wi-Fi HaLow: Long range Wi-Fi for IoT - First Range Test!">
            <a:hlinkClick r:id="" action="ppaction://media"/>
            <a:extLst>
              <a:ext uri="{FF2B5EF4-FFF2-40B4-BE49-F238E27FC236}">
                <a16:creationId xmlns:a16="http://schemas.microsoft.com/office/drawing/2014/main" id="{47A3306E-F81C-1F91-588D-123B07C03958}"/>
              </a:ext>
            </a:extLst>
          </p:cNvPr>
          <p:cNvPicPr>
            <a:picLocks noRot="1" noChangeAspect="1"/>
          </p:cNvPicPr>
          <p:nvPr>
            <a:videoFile r:link="rId1"/>
          </p:nvPr>
        </p:nvPicPr>
        <p:blipFill>
          <a:blip r:embed="rId3"/>
          <a:stretch>
            <a:fillRect/>
          </a:stretch>
        </p:blipFill>
        <p:spPr>
          <a:xfrm>
            <a:off x="2140438" y="1529025"/>
            <a:ext cx="7911123" cy="4469784"/>
          </a:xfrm>
          <a:prstGeom prst="rect">
            <a:avLst/>
          </a:prstGeom>
        </p:spPr>
      </p:pic>
    </p:spTree>
    <p:extLst>
      <p:ext uri="{BB962C8B-B14F-4D97-AF65-F5344CB8AC3E}">
        <p14:creationId xmlns:p14="http://schemas.microsoft.com/office/powerpoint/2010/main" val="74202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5155-997F-4226-BEB5-64B6DD09F5E2}"/>
              </a:ext>
            </a:extLst>
          </p:cNvPr>
          <p:cNvSpPr>
            <a:spLocks noGrp="1"/>
          </p:cNvSpPr>
          <p:nvPr>
            <p:ph type="title"/>
          </p:nvPr>
        </p:nvSpPr>
        <p:spPr/>
        <p:txBody>
          <a:bodyPr/>
          <a:lstStyle/>
          <a:p>
            <a:r>
              <a:rPr lang="en-US" dirty="0" err="1"/>
              <a:t>WiFi</a:t>
            </a:r>
            <a:r>
              <a:rPr lang="en-US" dirty="0"/>
              <a:t> capability in microcontrollers</a:t>
            </a:r>
          </a:p>
        </p:txBody>
      </p:sp>
      <p:sp>
        <p:nvSpPr>
          <p:cNvPr id="3" name="Content Placeholder 2">
            <a:extLst>
              <a:ext uri="{FF2B5EF4-FFF2-40B4-BE49-F238E27FC236}">
                <a16:creationId xmlns:a16="http://schemas.microsoft.com/office/drawing/2014/main" id="{8677C323-F238-4D19-ACDD-E4D082E6B1D6}"/>
              </a:ext>
            </a:extLst>
          </p:cNvPr>
          <p:cNvSpPr>
            <a:spLocks noGrp="1"/>
          </p:cNvSpPr>
          <p:nvPr>
            <p:ph idx="1"/>
          </p:nvPr>
        </p:nvSpPr>
        <p:spPr/>
        <p:txBody>
          <a:bodyPr>
            <a:normAutofit lnSpcReduction="10000"/>
          </a:bodyPr>
          <a:lstStyle/>
          <a:p>
            <a:r>
              <a:rPr lang="en-US" dirty="0">
                <a:latin typeface="+mj-lt"/>
              </a:rPr>
              <a:t>ESP32</a:t>
            </a:r>
          </a:p>
          <a:p>
            <a:pPr lvl="1"/>
            <a:r>
              <a:rPr lang="en-US" dirty="0">
                <a:latin typeface="+mj-lt"/>
              </a:rPr>
              <a:t>Microcontroller plus </a:t>
            </a:r>
            <a:r>
              <a:rPr lang="en-US" dirty="0" err="1">
                <a:latin typeface="+mj-lt"/>
              </a:rPr>
              <a:t>WiFi</a:t>
            </a:r>
            <a:r>
              <a:rPr lang="en-US" dirty="0">
                <a:latin typeface="+mj-lt"/>
              </a:rPr>
              <a:t> radio in single chip</a:t>
            </a:r>
          </a:p>
          <a:p>
            <a:pPr lvl="1"/>
            <a:r>
              <a:rPr lang="en-US" dirty="0">
                <a:latin typeface="+mj-lt"/>
              </a:rPr>
              <a:t>(Same idea as nRF52840)</a:t>
            </a:r>
          </a:p>
          <a:p>
            <a:pPr lvl="1"/>
            <a:endParaRPr lang="en-US" dirty="0">
              <a:latin typeface="+mj-lt"/>
            </a:endParaRPr>
          </a:p>
          <a:p>
            <a:r>
              <a:rPr lang="en-US" dirty="0">
                <a:latin typeface="+mj-lt"/>
              </a:rPr>
              <a:t>Capabilities</a:t>
            </a:r>
          </a:p>
          <a:p>
            <a:pPr lvl="1"/>
            <a:r>
              <a:rPr lang="en-US" dirty="0">
                <a:latin typeface="+mj-lt"/>
              </a:rPr>
              <a:t>802.11b/g/n 2.4 GHz only</a:t>
            </a:r>
          </a:p>
          <a:p>
            <a:pPr lvl="1"/>
            <a:r>
              <a:rPr lang="en-US" dirty="0">
                <a:latin typeface="+mj-lt"/>
              </a:rPr>
              <a:t>20 MHz or 40 MHz channels</a:t>
            </a:r>
          </a:p>
          <a:p>
            <a:pPr lvl="1"/>
            <a:r>
              <a:rPr lang="en-US" dirty="0">
                <a:latin typeface="+mj-lt"/>
              </a:rPr>
              <a:t>Single antenna only (no MIMO)</a:t>
            </a:r>
          </a:p>
          <a:p>
            <a:pPr lvl="1"/>
            <a:r>
              <a:rPr lang="en-US" dirty="0">
                <a:latin typeface="+mj-lt"/>
              </a:rPr>
              <a:t>MCS0-7</a:t>
            </a:r>
          </a:p>
          <a:p>
            <a:pPr lvl="2"/>
            <a:r>
              <a:rPr lang="en-US" dirty="0">
                <a:latin typeface="+mj-lt"/>
              </a:rPr>
              <a:t>7 Mbps – 150 Mbps</a:t>
            </a:r>
          </a:p>
          <a:p>
            <a:pPr lvl="1"/>
            <a:r>
              <a:rPr lang="en-US" dirty="0">
                <a:latin typeface="+mj-lt"/>
              </a:rPr>
              <a:t>Tx power up to 20.5 dBm</a:t>
            </a:r>
          </a:p>
        </p:txBody>
      </p:sp>
      <p:sp>
        <p:nvSpPr>
          <p:cNvPr id="4" name="Slide Number Placeholder 3">
            <a:extLst>
              <a:ext uri="{FF2B5EF4-FFF2-40B4-BE49-F238E27FC236}">
                <a16:creationId xmlns:a16="http://schemas.microsoft.com/office/drawing/2014/main" id="{C349C95C-EFE6-4CD5-94F5-EF2C433465A1}"/>
              </a:ext>
            </a:extLst>
          </p:cNvPr>
          <p:cNvSpPr>
            <a:spLocks noGrp="1"/>
          </p:cNvSpPr>
          <p:nvPr>
            <p:ph type="sldNum" sz="quarter" idx="12"/>
          </p:nvPr>
        </p:nvSpPr>
        <p:spPr/>
        <p:txBody>
          <a:bodyPr/>
          <a:lstStyle/>
          <a:p>
            <a:fld id="{0778C724-3839-4D76-A707-B4C23905D055}" type="slidenum">
              <a:rPr lang="en-US" smtClean="0"/>
              <a:t>101</a:t>
            </a:fld>
            <a:endParaRPr lang="en-US"/>
          </a:p>
        </p:txBody>
      </p:sp>
      <p:pic>
        <p:nvPicPr>
          <p:cNvPr id="3074" name="Picture 2" descr="SparkFun ESP32 Thing">
            <a:extLst>
              <a:ext uri="{FF2B5EF4-FFF2-40B4-BE49-F238E27FC236}">
                <a16:creationId xmlns:a16="http://schemas.microsoft.com/office/drawing/2014/main" id="{CD032C8D-B731-45E8-8823-80A2C54369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677400" y="1308100"/>
            <a:ext cx="1739900" cy="3937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1085E7F-422A-4747-B48C-3D69A091CDAA}"/>
              </a:ext>
            </a:extLst>
          </p:cNvPr>
          <p:cNvSpPr/>
          <p:nvPr/>
        </p:nvSpPr>
        <p:spPr>
          <a:xfrm>
            <a:off x="10134600" y="2552700"/>
            <a:ext cx="673100" cy="635000"/>
          </a:xfrm>
          <a:prstGeom prst="roundRect">
            <a:avLst/>
          </a:prstGeom>
          <a:no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80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ECC30-763F-49D4-8807-59405DB1CB7F}"/>
              </a:ext>
            </a:extLst>
          </p:cNvPr>
          <p:cNvSpPr>
            <a:spLocks noGrp="1"/>
          </p:cNvSpPr>
          <p:nvPr>
            <p:ph type="title"/>
          </p:nvPr>
        </p:nvSpPr>
        <p:spPr/>
        <p:txBody>
          <a:bodyPr/>
          <a:lstStyle/>
          <a:p>
            <a:r>
              <a:rPr lang="en-US" dirty="0"/>
              <a:t>Low power </a:t>
            </a:r>
            <a:r>
              <a:rPr lang="en-US" dirty="0" err="1"/>
              <a:t>WiFi</a:t>
            </a:r>
            <a:endParaRPr lang="en-US" dirty="0"/>
          </a:p>
        </p:txBody>
      </p:sp>
      <p:sp>
        <p:nvSpPr>
          <p:cNvPr id="3" name="Content Placeholder 2">
            <a:extLst>
              <a:ext uri="{FF2B5EF4-FFF2-40B4-BE49-F238E27FC236}">
                <a16:creationId xmlns:a16="http://schemas.microsoft.com/office/drawing/2014/main" id="{9E9E85F5-B09C-4E02-825E-7F4A003984DC}"/>
              </a:ext>
            </a:extLst>
          </p:cNvPr>
          <p:cNvSpPr>
            <a:spLocks noGrp="1"/>
          </p:cNvSpPr>
          <p:nvPr>
            <p:ph idx="1"/>
          </p:nvPr>
        </p:nvSpPr>
        <p:spPr/>
        <p:txBody>
          <a:bodyPr>
            <a:normAutofit lnSpcReduction="10000"/>
          </a:bodyPr>
          <a:lstStyle/>
          <a:p>
            <a:r>
              <a:rPr lang="en-US" dirty="0">
                <a:latin typeface="+mj-lt"/>
              </a:rPr>
              <a:t>Question: should a microcontroller stay connected or reconnect?</a:t>
            </a:r>
          </a:p>
          <a:p>
            <a:pPr lvl="1"/>
            <a:r>
              <a:rPr lang="en-US" dirty="0">
                <a:latin typeface="+mj-lt"/>
              </a:rPr>
              <a:t>Light sleep: stay connected always, only listening to beacons</a:t>
            </a:r>
          </a:p>
          <a:p>
            <a:pPr lvl="1"/>
            <a:r>
              <a:rPr lang="en-US" dirty="0">
                <a:latin typeface="+mj-lt"/>
              </a:rPr>
              <a:t>Deep sleep: reconnect to network each time data is ready</a:t>
            </a:r>
          </a:p>
          <a:p>
            <a:pPr lvl="1"/>
            <a:endParaRPr lang="en-US" dirty="0">
              <a:latin typeface="+mj-lt"/>
            </a:endParaRPr>
          </a:p>
          <a:p>
            <a:r>
              <a:rPr lang="en-US" dirty="0">
                <a:latin typeface="+mj-lt"/>
              </a:rPr>
              <a:t>Answer for ESP32 depends on security and data interval</a:t>
            </a:r>
          </a:p>
          <a:p>
            <a:pPr lvl="1"/>
            <a:r>
              <a:rPr lang="en-US" dirty="0">
                <a:latin typeface="+mj-lt"/>
              </a:rPr>
              <a:t>Resecuring during connection takes lots of energy</a:t>
            </a:r>
          </a:p>
          <a:p>
            <a:pPr lvl="2"/>
            <a:r>
              <a:rPr lang="en-US" dirty="0">
                <a:latin typeface="+mj-lt"/>
              </a:rPr>
              <a:t>Crossover point is about 60 seconds</a:t>
            </a:r>
          </a:p>
          <a:p>
            <a:pPr lvl="1"/>
            <a:endParaRPr lang="en-US" dirty="0">
              <a:latin typeface="+mj-lt"/>
            </a:endParaRPr>
          </a:p>
          <a:p>
            <a:pPr lvl="1"/>
            <a:r>
              <a:rPr lang="en-US" dirty="0">
                <a:latin typeface="+mj-lt"/>
              </a:rPr>
              <a:t>Insecure transmissions have a crossover of 5-15 seconds</a:t>
            </a:r>
          </a:p>
          <a:p>
            <a:pPr marL="457200" lvl="1" indent="0">
              <a:buNone/>
            </a:pPr>
            <a:endParaRPr lang="en-US" dirty="0"/>
          </a:p>
          <a:p>
            <a:pPr marL="0" indent="0">
              <a:buNone/>
            </a:pPr>
            <a:r>
              <a:rPr lang="en-US" sz="2400" dirty="0">
                <a:hlinkClick r:id="rId2"/>
              </a:rPr>
              <a:t>https://blog.voneicken.com/2018/lp-wifi-esp-comparison/#conclusions</a:t>
            </a:r>
            <a:endParaRPr lang="en-US" sz="2400" dirty="0"/>
          </a:p>
        </p:txBody>
      </p:sp>
      <p:sp>
        <p:nvSpPr>
          <p:cNvPr id="4" name="Slide Number Placeholder 3">
            <a:extLst>
              <a:ext uri="{FF2B5EF4-FFF2-40B4-BE49-F238E27FC236}">
                <a16:creationId xmlns:a16="http://schemas.microsoft.com/office/drawing/2014/main" id="{E2B312E1-0B69-42A7-ACE8-E5FBB3AC03F2}"/>
              </a:ext>
            </a:extLst>
          </p:cNvPr>
          <p:cNvSpPr>
            <a:spLocks noGrp="1"/>
          </p:cNvSpPr>
          <p:nvPr>
            <p:ph type="sldNum" sz="quarter" idx="12"/>
          </p:nvPr>
        </p:nvSpPr>
        <p:spPr/>
        <p:txBody>
          <a:bodyPr/>
          <a:lstStyle/>
          <a:p>
            <a:fld id="{0778C724-3839-4D76-A707-B4C23905D055}" type="slidenum">
              <a:rPr lang="en-US" smtClean="0"/>
              <a:t>102</a:t>
            </a:fld>
            <a:endParaRPr lang="en-US"/>
          </a:p>
        </p:txBody>
      </p:sp>
    </p:spTree>
    <p:extLst>
      <p:ext uri="{BB962C8B-B14F-4D97-AF65-F5344CB8AC3E}">
        <p14:creationId xmlns:p14="http://schemas.microsoft.com/office/powerpoint/2010/main" val="34069855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9E99-9C6B-43BF-8545-E4BF97E0C507}"/>
              </a:ext>
            </a:extLst>
          </p:cNvPr>
          <p:cNvSpPr>
            <a:spLocks noGrp="1"/>
          </p:cNvSpPr>
          <p:nvPr>
            <p:ph type="title"/>
          </p:nvPr>
        </p:nvSpPr>
        <p:spPr/>
        <p:txBody>
          <a:bodyPr/>
          <a:lstStyle/>
          <a:p>
            <a:r>
              <a:rPr lang="en-US" dirty="0"/>
              <a:t>802.11ax (2021)</a:t>
            </a:r>
          </a:p>
        </p:txBody>
      </p:sp>
      <p:sp>
        <p:nvSpPr>
          <p:cNvPr id="3" name="Content Placeholder 2">
            <a:extLst>
              <a:ext uri="{FF2B5EF4-FFF2-40B4-BE49-F238E27FC236}">
                <a16:creationId xmlns:a16="http://schemas.microsoft.com/office/drawing/2014/main" id="{6DB0215A-3DB6-43C0-89CE-AF0BB26CE174}"/>
              </a:ext>
            </a:extLst>
          </p:cNvPr>
          <p:cNvSpPr>
            <a:spLocks noGrp="1"/>
          </p:cNvSpPr>
          <p:nvPr>
            <p:ph idx="1"/>
          </p:nvPr>
        </p:nvSpPr>
        <p:spPr/>
        <p:txBody>
          <a:bodyPr>
            <a:normAutofit lnSpcReduction="10000"/>
          </a:bodyPr>
          <a:lstStyle/>
          <a:p>
            <a:r>
              <a:rPr lang="en-US" dirty="0">
                <a:latin typeface="+mj-lt"/>
              </a:rPr>
              <a:t>Standard approved on February 9</a:t>
            </a:r>
            <a:r>
              <a:rPr lang="en-US" baseline="30000" dirty="0">
                <a:latin typeface="+mj-lt"/>
              </a:rPr>
              <a:t>th</a:t>
            </a:r>
            <a:r>
              <a:rPr lang="en-US" dirty="0">
                <a:latin typeface="+mj-lt"/>
              </a:rPr>
              <a:t> 2021</a:t>
            </a:r>
          </a:p>
          <a:p>
            <a:pPr lvl="1"/>
            <a:r>
              <a:rPr lang="en-US" dirty="0">
                <a:latin typeface="+mj-lt"/>
              </a:rPr>
              <a:t>First devices started supporting it in 2019 (</a:t>
            </a:r>
            <a:r>
              <a:rPr lang="en-US" dirty="0" err="1">
                <a:latin typeface="+mj-lt"/>
              </a:rPr>
              <a:t>WiFi</a:t>
            </a:r>
            <a:r>
              <a:rPr lang="en-US" dirty="0">
                <a:latin typeface="+mj-lt"/>
              </a:rPr>
              <a:t> 6)</a:t>
            </a:r>
          </a:p>
          <a:p>
            <a:pPr lvl="1"/>
            <a:endParaRPr lang="en-US" dirty="0">
              <a:latin typeface="+mj-lt"/>
            </a:endParaRPr>
          </a:p>
          <a:p>
            <a:r>
              <a:rPr lang="en-US" dirty="0">
                <a:latin typeface="+mj-lt"/>
              </a:rPr>
              <a:t>6 GHz band (</a:t>
            </a:r>
            <a:r>
              <a:rPr lang="en-US" dirty="0" err="1">
                <a:latin typeface="+mj-lt"/>
              </a:rPr>
              <a:t>WiFi</a:t>
            </a:r>
            <a:r>
              <a:rPr lang="en-US" dirty="0">
                <a:latin typeface="+mj-lt"/>
              </a:rPr>
              <a:t> 6E)</a:t>
            </a:r>
          </a:p>
          <a:p>
            <a:pPr lvl="1"/>
            <a:r>
              <a:rPr lang="en-US" dirty="0">
                <a:latin typeface="+mj-lt"/>
              </a:rPr>
              <a:t>1.2 GHz of bandwidth (5.925-7.125 GHz)</a:t>
            </a:r>
          </a:p>
          <a:p>
            <a:pPr lvl="1"/>
            <a:r>
              <a:rPr lang="en-US" dirty="0">
                <a:latin typeface="+mj-lt"/>
              </a:rPr>
              <a:t>2020: US FCC made band available for unlicensed use!!!</a:t>
            </a:r>
          </a:p>
          <a:p>
            <a:pPr lvl="1"/>
            <a:r>
              <a:rPr lang="en-US" dirty="0">
                <a:latin typeface="+mj-lt"/>
              </a:rPr>
              <a:t>EU is expected to follow in March 2021</a:t>
            </a:r>
          </a:p>
          <a:p>
            <a:pPr lvl="1"/>
            <a:endParaRPr lang="en-US" dirty="0">
              <a:latin typeface="+mj-lt"/>
            </a:endParaRPr>
          </a:p>
          <a:p>
            <a:r>
              <a:rPr lang="en-US" dirty="0">
                <a:latin typeface="+mj-lt"/>
              </a:rPr>
              <a:t>OFDMA</a:t>
            </a:r>
          </a:p>
          <a:p>
            <a:pPr lvl="1"/>
            <a:r>
              <a:rPr lang="en-US" dirty="0">
                <a:latin typeface="+mj-lt"/>
              </a:rPr>
              <a:t>MAC scheduling variant of OFDM</a:t>
            </a:r>
          </a:p>
          <a:p>
            <a:pPr lvl="1"/>
            <a:r>
              <a:rPr lang="en-US" dirty="0">
                <a:latin typeface="+mj-lt"/>
              </a:rPr>
              <a:t>Schedule devices based on time and subcarrier allocations</a:t>
            </a:r>
          </a:p>
        </p:txBody>
      </p:sp>
      <p:sp>
        <p:nvSpPr>
          <p:cNvPr id="4" name="Slide Number Placeholder 3">
            <a:extLst>
              <a:ext uri="{FF2B5EF4-FFF2-40B4-BE49-F238E27FC236}">
                <a16:creationId xmlns:a16="http://schemas.microsoft.com/office/drawing/2014/main" id="{D5B9F4B4-A1A5-4442-94B6-DEE6B4E0D7F1}"/>
              </a:ext>
            </a:extLst>
          </p:cNvPr>
          <p:cNvSpPr>
            <a:spLocks noGrp="1"/>
          </p:cNvSpPr>
          <p:nvPr>
            <p:ph type="sldNum" sz="quarter" idx="12"/>
          </p:nvPr>
        </p:nvSpPr>
        <p:spPr/>
        <p:txBody>
          <a:bodyPr/>
          <a:lstStyle/>
          <a:p>
            <a:fld id="{0778C724-3839-4D76-A707-B4C23905D055}" type="slidenum">
              <a:rPr lang="en-US" smtClean="0"/>
              <a:t>103</a:t>
            </a:fld>
            <a:endParaRPr lang="en-US"/>
          </a:p>
        </p:txBody>
      </p:sp>
    </p:spTree>
    <p:extLst>
      <p:ext uri="{BB962C8B-B14F-4D97-AF65-F5344CB8AC3E}">
        <p14:creationId xmlns:p14="http://schemas.microsoft.com/office/powerpoint/2010/main" val="29572702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DA9459-CA6C-4602-B17E-DF4C80AD435C}"/>
              </a:ext>
            </a:extLst>
          </p:cNvPr>
          <p:cNvSpPr>
            <a:spLocks noGrp="1"/>
          </p:cNvSpPr>
          <p:nvPr>
            <p:ph type="title"/>
          </p:nvPr>
        </p:nvSpPr>
        <p:spPr/>
        <p:txBody>
          <a:bodyPr/>
          <a:lstStyle/>
          <a:p>
            <a:r>
              <a:rPr lang="en-US" dirty="0"/>
              <a:t>6 GHz band is an enormous amount of bandwidth</a:t>
            </a:r>
          </a:p>
        </p:txBody>
      </p:sp>
      <p:sp>
        <p:nvSpPr>
          <p:cNvPr id="4" name="Slide Number Placeholder 3">
            <a:extLst>
              <a:ext uri="{FF2B5EF4-FFF2-40B4-BE49-F238E27FC236}">
                <a16:creationId xmlns:a16="http://schemas.microsoft.com/office/drawing/2014/main" id="{3385A64A-8CC1-4682-A5EC-3B03F37B5DB2}"/>
              </a:ext>
            </a:extLst>
          </p:cNvPr>
          <p:cNvSpPr>
            <a:spLocks noGrp="1"/>
          </p:cNvSpPr>
          <p:nvPr>
            <p:ph type="sldNum" sz="quarter" idx="12"/>
          </p:nvPr>
        </p:nvSpPr>
        <p:spPr/>
        <p:txBody>
          <a:bodyPr/>
          <a:lstStyle/>
          <a:p>
            <a:fld id="{0778C724-3839-4D76-A707-B4C23905D055}" type="slidenum">
              <a:rPr lang="en-US" smtClean="0"/>
              <a:t>104</a:t>
            </a:fld>
            <a:endParaRPr lang="en-US"/>
          </a:p>
        </p:txBody>
      </p:sp>
      <p:pic>
        <p:nvPicPr>
          <p:cNvPr id="7" name="Picture 6">
            <a:extLst>
              <a:ext uri="{FF2B5EF4-FFF2-40B4-BE49-F238E27FC236}">
                <a16:creationId xmlns:a16="http://schemas.microsoft.com/office/drawing/2014/main" id="{235F76BB-D360-4057-A559-941C4C61F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66008"/>
            <a:ext cx="10972799" cy="4273147"/>
          </a:xfrm>
          <a:prstGeom prst="rect">
            <a:avLst/>
          </a:prstGeom>
        </p:spPr>
      </p:pic>
    </p:spTree>
    <p:extLst>
      <p:ext uri="{BB962C8B-B14F-4D97-AF65-F5344CB8AC3E}">
        <p14:creationId xmlns:p14="http://schemas.microsoft.com/office/powerpoint/2010/main" val="899109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AB10-2681-4CDA-9774-74113A254D93}"/>
              </a:ext>
            </a:extLst>
          </p:cNvPr>
          <p:cNvSpPr>
            <a:spLocks noGrp="1"/>
          </p:cNvSpPr>
          <p:nvPr>
            <p:ph type="title"/>
          </p:nvPr>
        </p:nvSpPr>
        <p:spPr/>
        <p:txBody>
          <a:bodyPr/>
          <a:lstStyle/>
          <a:p>
            <a:r>
              <a:rPr lang="en-US" dirty="0"/>
              <a:t>Orthogonal Frequency Division Multiple Access</a:t>
            </a:r>
          </a:p>
        </p:txBody>
      </p:sp>
      <p:sp>
        <p:nvSpPr>
          <p:cNvPr id="3" name="Content Placeholder 2">
            <a:extLst>
              <a:ext uri="{FF2B5EF4-FFF2-40B4-BE49-F238E27FC236}">
                <a16:creationId xmlns:a16="http://schemas.microsoft.com/office/drawing/2014/main" id="{31267673-F066-4203-A175-C721A96E4129}"/>
              </a:ext>
            </a:extLst>
          </p:cNvPr>
          <p:cNvSpPr>
            <a:spLocks noGrp="1"/>
          </p:cNvSpPr>
          <p:nvPr>
            <p:ph idx="1"/>
          </p:nvPr>
        </p:nvSpPr>
        <p:spPr>
          <a:xfrm>
            <a:off x="836194" y="1639887"/>
            <a:ext cx="10515600" cy="4351338"/>
          </a:xfrm>
        </p:spPr>
        <p:txBody>
          <a:bodyPr/>
          <a:lstStyle/>
          <a:p>
            <a:r>
              <a:rPr lang="en-US" dirty="0">
                <a:latin typeface="+mj-lt"/>
              </a:rPr>
              <a:t>OFDM: split channel into subcarriers and transmit on those</a:t>
            </a:r>
          </a:p>
          <a:p>
            <a:r>
              <a:rPr lang="en-US" dirty="0">
                <a:latin typeface="+mj-lt"/>
              </a:rPr>
              <a:t>OFDMA: allocate subcarriers to a device for an amount of time</a:t>
            </a:r>
          </a:p>
          <a:p>
            <a:pPr lvl="1"/>
            <a:r>
              <a:rPr lang="en-US" dirty="0">
                <a:latin typeface="+mj-lt"/>
              </a:rPr>
              <a:t>Turns OFDM into an access control mechanism</a:t>
            </a:r>
          </a:p>
          <a:p>
            <a:pPr lvl="1"/>
            <a:r>
              <a:rPr lang="en-US" dirty="0">
                <a:latin typeface="+mj-lt"/>
              </a:rPr>
              <a:t>Complicated question: which device gets which subcarriers at which time?</a:t>
            </a:r>
          </a:p>
        </p:txBody>
      </p:sp>
      <p:sp>
        <p:nvSpPr>
          <p:cNvPr id="4" name="Slide Number Placeholder 3">
            <a:extLst>
              <a:ext uri="{FF2B5EF4-FFF2-40B4-BE49-F238E27FC236}">
                <a16:creationId xmlns:a16="http://schemas.microsoft.com/office/drawing/2014/main" id="{B416DFCE-CE2E-4B7D-B481-A1AF327354A1}"/>
              </a:ext>
            </a:extLst>
          </p:cNvPr>
          <p:cNvSpPr>
            <a:spLocks noGrp="1"/>
          </p:cNvSpPr>
          <p:nvPr>
            <p:ph type="sldNum" sz="quarter" idx="12"/>
          </p:nvPr>
        </p:nvSpPr>
        <p:spPr/>
        <p:txBody>
          <a:bodyPr/>
          <a:lstStyle/>
          <a:p>
            <a:fld id="{0778C724-3839-4D76-A707-B4C23905D055}" type="slidenum">
              <a:rPr lang="en-US" smtClean="0"/>
              <a:t>105</a:t>
            </a:fld>
            <a:endParaRPr lang="en-US"/>
          </a:p>
        </p:txBody>
      </p:sp>
      <p:pic>
        <p:nvPicPr>
          <p:cNvPr id="2050" name="Picture 2">
            <a:extLst>
              <a:ext uri="{FF2B5EF4-FFF2-40B4-BE49-F238E27FC236}">
                <a16:creationId xmlns:a16="http://schemas.microsoft.com/office/drawing/2014/main" id="{8C4C653D-A586-4B52-A661-67772ADE4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948" y="3354591"/>
            <a:ext cx="8690092" cy="300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2129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3F3D0-D833-28B7-433D-B801E8E66EA3}"/>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A8C4EB9-BD7F-E210-443E-4BDBA64B8759}"/>
              </a:ext>
            </a:extLst>
          </p:cNvPr>
          <p:cNvSpPr>
            <a:spLocks noGrp="1"/>
          </p:cNvSpPr>
          <p:nvPr>
            <p:ph type="sldNum" sz="quarter" idx="12"/>
          </p:nvPr>
        </p:nvSpPr>
        <p:spPr/>
        <p:txBody>
          <a:bodyPr/>
          <a:lstStyle/>
          <a:p>
            <a:fld id="{687B7451-1438-CB4A-8106-82A64F1C7D7B}" type="slidenum">
              <a:rPr lang="sv-SE" smtClean="0"/>
              <a:t>106</a:t>
            </a:fld>
            <a:endParaRPr lang="sv-SE"/>
          </a:p>
        </p:txBody>
      </p:sp>
      <p:sp>
        <p:nvSpPr>
          <p:cNvPr id="8" name="Title 7">
            <a:extLst>
              <a:ext uri="{FF2B5EF4-FFF2-40B4-BE49-F238E27FC236}">
                <a16:creationId xmlns:a16="http://schemas.microsoft.com/office/drawing/2014/main" id="{32898D5F-B4E5-587D-C531-508E7DF42927}"/>
              </a:ext>
            </a:extLst>
          </p:cNvPr>
          <p:cNvSpPr>
            <a:spLocks noGrp="1"/>
          </p:cNvSpPr>
          <p:nvPr>
            <p:ph type="title"/>
          </p:nvPr>
        </p:nvSpPr>
        <p:spPr>
          <a:xfrm>
            <a:off x="699159" y="427803"/>
            <a:ext cx="11072649" cy="1325563"/>
          </a:xfrm>
        </p:spPr>
        <p:txBody>
          <a:bodyPr>
            <a:normAutofit/>
          </a:bodyPr>
          <a:lstStyle/>
          <a:p>
            <a:r>
              <a:rPr lang="en-US" sz="4000" dirty="0">
                <a:latin typeface="+mn-lt"/>
              </a:rPr>
              <a:t>CS5272: From  next week</a:t>
            </a:r>
            <a:endParaRPr lang="en-SE" sz="4000" dirty="0">
              <a:latin typeface="+mn-lt"/>
            </a:endParaRPr>
          </a:p>
        </p:txBody>
      </p:sp>
      <p:sp>
        <p:nvSpPr>
          <p:cNvPr id="2" name="Content Placeholder 2">
            <a:extLst>
              <a:ext uri="{FF2B5EF4-FFF2-40B4-BE49-F238E27FC236}">
                <a16:creationId xmlns:a16="http://schemas.microsoft.com/office/drawing/2014/main" id="{CAAED326-788B-209E-338F-12572EA603F8}"/>
              </a:ext>
            </a:extLst>
          </p:cNvPr>
          <p:cNvSpPr>
            <a:spLocks noGrp="1"/>
          </p:cNvSpPr>
          <p:nvPr>
            <p:ph idx="1"/>
          </p:nvPr>
        </p:nvSpPr>
        <p:spPr>
          <a:xfrm>
            <a:off x="699159" y="1897526"/>
            <a:ext cx="10470589" cy="3996837"/>
          </a:xfrm>
        </p:spPr>
        <p:txBody>
          <a:bodyPr>
            <a:normAutofit/>
          </a:bodyPr>
          <a:lstStyle/>
          <a:p>
            <a:pPr marL="0" indent="0">
              <a:buNone/>
            </a:pPr>
            <a:r>
              <a:rPr lang="en-US" dirty="0">
                <a:latin typeface="+mj-lt"/>
              </a:rPr>
              <a:t>Next Week:</a:t>
            </a:r>
          </a:p>
          <a:p>
            <a:r>
              <a:rPr lang="en-US" dirty="0">
                <a:latin typeface="+mj-lt"/>
              </a:rPr>
              <a:t>Topic Preview from instructor of LLM (10-15 minutes)</a:t>
            </a:r>
          </a:p>
          <a:p>
            <a:r>
              <a:rPr lang="en-US" dirty="0">
                <a:latin typeface="+mj-lt"/>
              </a:rPr>
              <a:t>Student seminars (25-30 mins)</a:t>
            </a:r>
          </a:p>
          <a:p>
            <a:pPr marL="0" indent="0">
              <a:buNone/>
            </a:pPr>
            <a:r>
              <a:rPr lang="en-US" dirty="0">
                <a:latin typeface="+mj-lt"/>
              </a:rPr>
              <a:t>Two weeks from now:</a:t>
            </a:r>
          </a:p>
          <a:p>
            <a:r>
              <a:rPr lang="en-US" dirty="0" err="1">
                <a:latin typeface="+mj-lt"/>
              </a:rPr>
              <a:t>TinyML</a:t>
            </a:r>
            <a:r>
              <a:rPr lang="en-US" dirty="0">
                <a:latin typeface="+mj-lt"/>
              </a:rPr>
              <a:t>: Presentation of end-to-end design by Dr. Manoj Gulati</a:t>
            </a:r>
          </a:p>
          <a:p>
            <a:r>
              <a:rPr lang="en-US" dirty="0">
                <a:latin typeface="+mj-lt"/>
              </a:rPr>
              <a:t>One student Seminar on </a:t>
            </a:r>
            <a:r>
              <a:rPr lang="en-US" dirty="0" err="1">
                <a:latin typeface="+mj-lt"/>
              </a:rPr>
              <a:t>TinyML</a:t>
            </a:r>
            <a:r>
              <a:rPr lang="en-US" dirty="0">
                <a:latin typeface="+mj-lt"/>
              </a:rPr>
              <a:t> (topic)</a:t>
            </a:r>
          </a:p>
          <a:p>
            <a:endParaRPr lang="en-US" dirty="0">
              <a:latin typeface="+mj-lt"/>
            </a:endParaRPr>
          </a:p>
        </p:txBody>
      </p:sp>
    </p:spTree>
    <p:extLst>
      <p:ext uri="{BB962C8B-B14F-4D97-AF65-F5344CB8AC3E}">
        <p14:creationId xmlns:p14="http://schemas.microsoft.com/office/powerpoint/2010/main" val="616474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7969" y="2178712"/>
            <a:ext cx="9222836" cy="1509963"/>
          </a:xfrm>
        </p:spPr>
        <p:txBody>
          <a:bodyPr>
            <a:noAutofit/>
          </a:bodyPr>
          <a:lstStyle/>
          <a:p>
            <a:r>
              <a:rPr lang="en-GB" sz="6600" u="none" strike="noStrike" dirty="0">
                <a:effectLst/>
                <a:latin typeface="+mn-lt"/>
              </a:rPr>
              <a:t>Embedded Software </a:t>
            </a:r>
            <a:br>
              <a:rPr lang="en-GB" sz="6600" u="none" strike="noStrike" dirty="0">
                <a:effectLst/>
                <a:latin typeface="+mn-lt"/>
              </a:rPr>
            </a:br>
            <a:r>
              <a:rPr lang="en-GB" sz="6600" u="none" strike="noStrike" dirty="0">
                <a:effectLst/>
                <a:latin typeface="+mn-lt"/>
              </a:rPr>
              <a:t>Design</a:t>
            </a:r>
            <a:endParaRPr lang="en-US" sz="46900" dirty="0">
              <a:latin typeface="+mn-lt"/>
            </a:endParaRPr>
          </a:p>
        </p:txBody>
      </p:sp>
      <p:sp>
        <p:nvSpPr>
          <p:cNvPr id="3" name="Subtitle 2"/>
          <p:cNvSpPr>
            <a:spLocks noGrp="1"/>
          </p:cNvSpPr>
          <p:nvPr>
            <p:ph type="subTitle" idx="1"/>
          </p:nvPr>
        </p:nvSpPr>
        <p:spPr>
          <a:xfrm>
            <a:off x="2868039" y="4072238"/>
            <a:ext cx="6202696" cy="2229859"/>
          </a:xfrm>
        </p:spPr>
        <p:txBody>
          <a:bodyPr>
            <a:normAutofit/>
          </a:bodyPr>
          <a:lstStyle/>
          <a:p>
            <a:r>
              <a:rPr lang="en-US" sz="4800" dirty="0">
                <a:latin typeface="+mj-lt"/>
              </a:rPr>
              <a:t>Ambuj Varshney</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107</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75859720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4E44-D57A-95ED-1D23-CAD530BB0C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47D6C-B538-20B6-5F4B-3A5E00778FC3}"/>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4FF29EFC-A338-E4B6-EF35-EA794775BF74}"/>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p:txBody>
      </p:sp>
      <p:sp>
        <p:nvSpPr>
          <p:cNvPr id="8" name="Slide Number Placeholder 7">
            <a:extLst>
              <a:ext uri="{FF2B5EF4-FFF2-40B4-BE49-F238E27FC236}">
                <a16:creationId xmlns:a16="http://schemas.microsoft.com/office/drawing/2014/main" id="{F12B6F66-3E89-001C-8159-60F560016E81}"/>
              </a:ext>
            </a:extLst>
          </p:cNvPr>
          <p:cNvSpPr>
            <a:spLocks noGrp="1"/>
          </p:cNvSpPr>
          <p:nvPr>
            <p:ph type="sldNum" sz="quarter" idx="12"/>
          </p:nvPr>
        </p:nvSpPr>
        <p:spPr/>
        <p:txBody>
          <a:bodyPr/>
          <a:lstStyle/>
          <a:p>
            <a:fld id="{687B7451-1438-CB4A-8106-82A64F1C7D7B}" type="slidenum">
              <a:rPr lang="sv-SE" smtClean="0"/>
              <a:t>11</a:t>
            </a:fld>
            <a:endParaRPr lang="sv-SE" dirty="0"/>
          </a:p>
        </p:txBody>
      </p:sp>
    </p:spTree>
    <p:extLst>
      <p:ext uri="{BB962C8B-B14F-4D97-AF65-F5344CB8AC3E}">
        <p14:creationId xmlns:p14="http://schemas.microsoft.com/office/powerpoint/2010/main" val="314890939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795B-905D-13B4-8EB4-5254CBBD21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1092C-BF0E-71AD-44A5-C791732F6631}"/>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C892205D-7A60-940C-EC39-6BBD4D7D14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MHz (FM Band) ?  </a:t>
            </a:r>
            <a:r>
              <a:rPr lang="en-US" b="1" dirty="0">
                <a:solidFill>
                  <a:srgbClr val="FF0000"/>
                </a:solidFill>
                <a:latin typeface="+mj-lt"/>
              </a:rPr>
              <a:t>3 Meters</a:t>
            </a:r>
          </a:p>
        </p:txBody>
      </p:sp>
      <p:sp>
        <p:nvSpPr>
          <p:cNvPr id="8" name="Slide Number Placeholder 7">
            <a:extLst>
              <a:ext uri="{FF2B5EF4-FFF2-40B4-BE49-F238E27FC236}">
                <a16:creationId xmlns:a16="http://schemas.microsoft.com/office/drawing/2014/main" id="{4F0D1B57-01BD-46D1-EB90-8A91D220C33E}"/>
              </a:ext>
            </a:extLst>
          </p:cNvPr>
          <p:cNvSpPr>
            <a:spLocks noGrp="1"/>
          </p:cNvSpPr>
          <p:nvPr>
            <p:ph type="sldNum" sz="quarter" idx="12"/>
          </p:nvPr>
        </p:nvSpPr>
        <p:spPr/>
        <p:txBody>
          <a:bodyPr/>
          <a:lstStyle/>
          <a:p>
            <a:fld id="{687B7451-1438-CB4A-8106-82A64F1C7D7B}" type="slidenum">
              <a:rPr lang="sv-SE" smtClean="0"/>
              <a:t>12</a:t>
            </a:fld>
            <a:endParaRPr lang="sv-SE" dirty="0"/>
          </a:p>
        </p:txBody>
      </p:sp>
      <p:pic>
        <p:nvPicPr>
          <p:cNvPr id="5" name="Picture 4" descr="A small blue car parked on the side of a road&#10;&#10;Description automatically generated">
            <a:extLst>
              <a:ext uri="{FF2B5EF4-FFF2-40B4-BE49-F238E27FC236}">
                <a16:creationId xmlns:a16="http://schemas.microsoft.com/office/drawing/2014/main" id="{DE1C506F-5AC5-5CD7-2D14-3D3BF52BB12C}"/>
              </a:ext>
            </a:extLst>
          </p:cNvPr>
          <p:cNvPicPr>
            <a:picLocks noChangeAspect="1"/>
          </p:cNvPicPr>
          <p:nvPr/>
        </p:nvPicPr>
        <p:blipFill>
          <a:blip r:embed="rId3"/>
          <a:stretch>
            <a:fillRect/>
          </a:stretch>
        </p:blipFill>
        <p:spPr>
          <a:xfrm>
            <a:off x="3233057" y="3675968"/>
            <a:ext cx="2862943" cy="2862943"/>
          </a:xfrm>
          <a:prstGeom prst="rect">
            <a:avLst/>
          </a:prstGeom>
        </p:spPr>
      </p:pic>
      <p:pic>
        <p:nvPicPr>
          <p:cNvPr id="7" name="Picture 6" descr="A door with a brick wall and plants&#10;&#10;Description automatically generated">
            <a:extLst>
              <a:ext uri="{FF2B5EF4-FFF2-40B4-BE49-F238E27FC236}">
                <a16:creationId xmlns:a16="http://schemas.microsoft.com/office/drawing/2014/main" id="{43474070-69D2-C888-7F66-38970A4CE1D8}"/>
              </a:ext>
            </a:extLst>
          </p:cNvPr>
          <p:cNvPicPr>
            <a:picLocks noChangeAspect="1"/>
          </p:cNvPicPr>
          <p:nvPr/>
        </p:nvPicPr>
        <p:blipFill>
          <a:blip r:embed="rId4"/>
          <a:stretch>
            <a:fillRect/>
          </a:stretch>
        </p:blipFill>
        <p:spPr>
          <a:xfrm>
            <a:off x="6359287" y="3675968"/>
            <a:ext cx="2862943" cy="2862943"/>
          </a:xfrm>
          <a:prstGeom prst="rect">
            <a:avLst/>
          </a:prstGeom>
        </p:spPr>
      </p:pic>
    </p:spTree>
    <p:extLst>
      <p:ext uri="{BB962C8B-B14F-4D97-AF65-F5344CB8AC3E}">
        <p14:creationId xmlns:p14="http://schemas.microsoft.com/office/powerpoint/2010/main" val="21572791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E674-743C-FBE7-5A38-20C96800C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1E7D3-DE94-FC72-D6B6-8CC68EA88460}"/>
              </a:ext>
            </a:extLst>
          </p:cNvPr>
          <p:cNvSpPr>
            <a:spLocks noGrp="1"/>
          </p:cNvSpPr>
          <p:nvPr>
            <p:ph type="title"/>
          </p:nvPr>
        </p:nvSpPr>
        <p:spPr>
          <a:xfrm>
            <a:off x="838199" y="365125"/>
            <a:ext cx="10967113" cy="1325563"/>
          </a:xfrm>
        </p:spPr>
        <p:txBody>
          <a:bodyPr>
            <a:noAutofit/>
          </a:bodyPr>
          <a:lstStyle/>
          <a:p>
            <a:r>
              <a:rPr lang="en-US" sz="4000" dirty="0">
                <a:latin typeface="+mn-lt"/>
              </a:rPr>
              <a:t>What does the term radio mean?</a:t>
            </a:r>
          </a:p>
        </p:txBody>
      </p:sp>
      <p:sp>
        <p:nvSpPr>
          <p:cNvPr id="3" name="Content Placeholder 2">
            <a:extLst>
              <a:ext uri="{FF2B5EF4-FFF2-40B4-BE49-F238E27FC236}">
                <a16:creationId xmlns:a16="http://schemas.microsoft.com/office/drawing/2014/main" id="{EA69F491-6E5F-ED01-5F2D-4D0BC88FA780}"/>
              </a:ext>
            </a:extLst>
          </p:cNvPr>
          <p:cNvSpPr>
            <a:spLocks noGrp="1"/>
          </p:cNvSpPr>
          <p:nvPr>
            <p:ph idx="1"/>
          </p:nvPr>
        </p:nvSpPr>
        <p:spPr>
          <a:xfrm>
            <a:off x="913262" y="1536351"/>
            <a:ext cx="10892050" cy="1877367"/>
          </a:xfrm>
        </p:spPr>
        <p:txBody>
          <a:bodyPr>
            <a:noAutofit/>
          </a:bodyPr>
          <a:lstStyle/>
          <a:p>
            <a:pPr marL="0" indent="0" algn="just">
              <a:buNone/>
            </a:pPr>
            <a:r>
              <a:rPr lang="en-US" dirty="0">
                <a:latin typeface="+mj-lt"/>
              </a:rPr>
              <a:t>Radio technology implies the task of transmission and reception of information using electromagnetic waves of frequency </a:t>
            </a:r>
            <a:r>
              <a:rPr lang="en-US" b="1" dirty="0"/>
              <a:t>3 Hz to 300 GHz</a:t>
            </a:r>
            <a:r>
              <a:rPr lang="en-US" dirty="0">
                <a:latin typeface="+mj-lt"/>
              </a:rPr>
              <a:t>. Electromagnetic waves at these frequencies are also called radio waves, and the frequency bands are called radio spectrum.</a:t>
            </a:r>
          </a:p>
          <a:p>
            <a:pPr marL="0" indent="0" algn="just">
              <a:buNone/>
            </a:pPr>
            <a:r>
              <a:rPr lang="en-US" b="1" dirty="0">
                <a:latin typeface="+mj-lt"/>
              </a:rPr>
              <a:t>What is wavelength of 100 GHz?  </a:t>
            </a:r>
            <a:r>
              <a:rPr lang="en-US" b="1" dirty="0">
                <a:solidFill>
                  <a:srgbClr val="FF0000"/>
                </a:solidFill>
                <a:latin typeface="+mj-lt"/>
              </a:rPr>
              <a:t>0.3 centimeter</a:t>
            </a:r>
          </a:p>
        </p:txBody>
      </p:sp>
      <p:sp>
        <p:nvSpPr>
          <p:cNvPr id="8" name="Slide Number Placeholder 7">
            <a:extLst>
              <a:ext uri="{FF2B5EF4-FFF2-40B4-BE49-F238E27FC236}">
                <a16:creationId xmlns:a16="http://schemas.microsoft.com/office/drawing/2014/main" id="{8B320E73-E354-AFF2-4419-F0FAD274AD13}"/>
              </a:ext>
            </a:extLst>
          </p:cNvPr>
          <p:cNvSpPr>
            <a:spLocks noGrp="1"/>
          </p:cNvSpPr>
          <p:nvPr>
            <p:ph type="sldNum" sz="quarter" idx="12"/>
          </p:nvPr>
        </p:nvSpPr>
        <p:spPr/>
        <p:txBody>
          <a:bodyPr/>
          <a:lstStyle/>
          <a:p>
            <a:fld id="{687B7451-1438-CB4A-8106-82A64F1C7D7B}" type="slidenum">
              <a:rPr lang="sv-SE" smtClean="0"/>
              <a:t>13</a:t>
            </a:fld>
            <a:endParaRPr lang="sv-SE" dirty="0"/>
          </a:p>
        </p:txBody>
      </p:sp>
      <p:pic>
        <p:nvPicPr>
          <p:cNvPr id="5" name="Picture 4" descr="A close-up of a pen&#10;&#10;Description automatically generated">
            <a:extLst>
              <a:ext uri="{FF2B5EF4-FFF2-40B4-BE49-F238E27FC236}">
                <a16:creationId xmlns:a16="http://schemas.microsoft.com/office/drawing/2014/main" id="{265E2160-A19B-63DC-0F6A-B011A1FCE3CE}"/>
              </a:ext>
            </a:extLst>
          </p:cNvPr>
          <p:cNvPicPr>
            <a:picLocks noChangeAspect="1"/>
          </p:cNvPicPr>
          <p:nvPr/>
        </p:nvPicPr>
        <p:blipFill>
          <a:blip r:embed="rId3"/>
          <a:stretch>
            <a:fillRect/>
          </a:stretch>
        </p:blipFill>
        <p:spPr>
          <a:xfrm>
            <a:off x="3581401" y="3855356"/>
            <a:ext cx="2500993" cy="2500993"/>
          </a:xfrm>
          <a:prstGeom prst="rect">
            <a:avLst/>
          </a:prstGeom>
        </p:spPr>
      </p:pic>
      <p:pic>
        <p:nvPicPr>
          <p:cNvPr id="7" name="Picture 6" descr="A group of colorful round shapes&#10;&#10;Description automatically generated">
            <a:extLst>
              <a:ext uri="{FF2B5EF4-FFF2-40B4-BE49-F238E27FC236}">
                <a16:creationId xmlns:a16="http://schemas.microsoft.com/office/drawing/2014/main" id="{22258C62-36A9-A1CD-0EEC-CC7145E24E2D}"/>
              </a:ext>
            </a:extLst>
          </p:cNvPr>
          <p:cNvPicPr>
            <a:picLocks noChangeAspect="1"/>
          </p:cNvPicPr>
          <p:nvPr/>
        </p:nvPicPr>
        <p:blipFill>
          <a:blip r:embed="rId4"/>
          <a:stretch>
            <a:fillRect/>
          </a:stretch>
        </p:blipFill>
        <p:spPr>
          <a:xfrm>
            <a:off x="6545945" y="3855356"/>
            <a:ext cx="2500993" cy="2500993"/>
          </a:xfrm>
          <a:prstGeom prst="rect">
            <a:avLst/>
          </a:prstGeom>
        </p:spPr>
      </p:pic>
    </p:spTree>
    <p:extLst>
      <p:ext uri="{BB962C8B-B14F-4D97-AF65-F5344CB8AC3E}">
        <p14:creationId xmlns:p14="http://schemas.microsoft.com/office/powerpoint/2010/main" val="277458079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55D5D-7FC6-6348-CAFD-C0E18889F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C1B98-01B6-B987-C735-61840CA6B093}"/>
              </a:ext>
            </a:extLst>
          </p:cNvPr>
          <p:cNvSpPr>
            <a:spLocks noGrp="1"/>
          </p:cNvSpPr>
          <p:nvPr>
            <p:ph type="title"/>
          </p:nvPr>
        </p:nvSpPr>
        <p:spPr>
          <a:xfrm>
            <a:off x="838199" y="365125"/>
            <a:ext cx="10967113" cy="1325563"/>
          </a:xfrm>
        </p:spPr>
        <p:txBody>
          <a:bodyPr>
            <a:noAutofit/>
          </a:bodyPr>
          <a:lstStyle/>
          <a:p>
            <a:r>
              <a:rPr lang="en-US" sz="4000" dirty="0">
                <a:latin typeface="+mn-lt"/>
              </a:rPr>
              <a:t>What are radio transceivers?</a:t>
            </a:r>
          </a:p>
        </p:txBody>
      </p:sp>
      <p:sp>
        <p:nvSpPr>
          <p:cNvPr id="3" name="Content Placeholder 2">
            <a:extLst>
              <a:ext uri="{FF2B5EF4-FFF2-40B4-BE49-F238E27FC236}">
                <a16:creationId xmlns:a16="http://schemas.microsoft.com/office/drawing/2014/main" id="{D4973EE3-C1E4-BC17-375B-15DAA558F1F8}"/>
              </a:ext>
            </a:extLst>
          </p:cNvPr>
          <p:cNvSpPr>
            <a:spLocks noGrp="1"/>
          </p:cNvSpPr>
          <p:nvPr>
            <p:ph idx="1"/>
          </p:nvPr>
        </p:nvSpPr>
        <p:spPr>
          <a:xfrm>
            <a:off x="838199" y="1664854"/>
            <a:ext cx="10816989" cy="925389"/>
          </a:xfrm>
        </p:spPr>
        <p:txBody>
          <a:bodyPr>
            <a:noAutofit/>
          </a:bodyPr>
          <a:lstStyle/>
          <a:p>
            <a:pPr marL="0" indent="0" algn="just">
              <a:buNone/>
            </a:pPr>
            <a:r>
              <a:rPr lang="en-US" dirty="0">
                <a:latin typeface="+mj-lt"/>
              </a:rPr>
              <a:t>Radio transceivers are components that enables the </a:t>
            </a:r>
            <a:r>
              <a:rPr lang="en-US" b="1" dirty="0"/>
              <a:t>transmission</a:t>
            </a:r>
            <a:r>
              <a:rPr lang="en-US" dirty="0">
                <a:latin typeface="+mj-lt"/>
              </a:rPr>
              <a:t> and </a:t>
            </a:r>
            <a:r>
              <a:rPr lang="en-US" b="1" dirty="0"/>
              <a:t>reception</a:t>
            </a:r>
            <a:r>
              <a:rPr lang="en-US" dirty="0">
                <a:latin typeface="+mj-lt"/>
              </a:rPr>
              <a:t> of electromagnetic waves. A key component in wireless device</a:t>
            </a:r>
          </a:p>
        </p:txBody>
      </p:sp>
      <p:sp>
        <p:nvSpPr>
          <p:cNvPr id="8" name="Slide Number Placeholder 7">
            <a:extLst>
              <a:ext uri="{FF2B5EF4-FFF2-40B4-BE49-F238E27FC236}">
                <a16:creationId xmlns:a16="http://schemas.microsoft.com/office/drawing/2014/main" id="{BB4DA411-691F-DE93-3C7B-FE80FFFE5A46}"/>
              </a:ext>
            </a:extLst>
          </p:cNvPr>
          <p:cNvSpPr>
            <a:spLocks noGrp="1"/>
          </p:cNvSpPr>
          <p:nvPr>
            <p:ph type="sldNum" sz="quarter" idx="12"/>
          </p:nvPr>
        </p:nvSpPr>
        <p:spPr/>
        <p:txBody>
          <a:bodyPr/>
          <a:lstStyle/>
          <a:p>
            <a:fld id="{687B7451-1438-CB4A-8106-82A64F1C7D7B}" type="slidenum">
              <a:rPr lang="sv-SE" smtClean="0"/>
              <a:t>14</a:t>
            </a:fld>
            <a:endParaRPr lang="sv-SE" dirty="0"/>
          </a:p>
        </p:txBody>
      </p:sp>
      <p:cxnSp>
        <p:nvCxnSpPr>
          <p:cNvPr id="4" name="Straight Connector 3">
            <a:extLst>
              <a:ext uri="{FF2B5EF4-FFF2-40B4-BE49-F238E27FC236}">
                <a16:creationId xmlns:a16="http://schemas.microsoft.com/office/drawing/2014/main" id="{CB20E095-3B40-77A0-969A-FA47026A8DFF}"/>
              </a:ext>
            </a:extLst>
          </p:cNvPr>
          <p:cNvCxnSpPr>
            <a:cxnSpLocks/>
          </p:cNvCxnSpPr>
          <p:nvPr/>
        </p:nvCxnSpPr>
        <p:spPr>
          <a:xfrm>
            <a:off x="3530537" y="453047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44C3A8B1-4ACD-A8C1-E4EE-C501ACBF480B}"/>
              </a:ext>
            </a:extLst>
          </p:cNvPr>
          <p:cNvSpPr/>
          <p:nvPr/>
        </p:nvSpPr>
        <p:spPr>
          <a:xfrm rot="10800000">
            <a:off x="3190797"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0F20222-FA17-81B9-9B77-DB77FD0F2471}"/>
              </a:ext>
            </a:extLst>
          </p:cNvPr>
          <p:cNvCxnSpPr>
            <a:cxnSpLocks/>
          </p:cNvCxnSpPr>
          <p:nvPr/>
        </p:nvCxnSpPr>
        <p:spPr>
          <a:xfrm>
            <a:off x="3530535" y="511884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332516-528A-B14F-9CA0-A4EC069C43DE}"/>
              </a:ext>
            </a:extLst>
          </p:cNvPr>
          <p:cNvSpPr txBox="1"/>
          <p:nvPr/>
        </p:nvSpPr>
        <p:spPr>
          <a:xfrm>
            <a:off x="3916079" y="403701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A15A1BFC-681F-14B2-6833-FEA0CDBCEAB9}"/>
              </a:ext>
            </a:extLst>
          </p:cNvPr>
          <p:cNvSpPr txBox="1"/>
          <p:nvPr/>
        </p:nvSpPr>
        <p:spPr>
          <a:xfrm>
            <a:off x="2983510" y="613670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20" name="Straight Arrow Connector 19">
            <a:extLst>
              <a:ext uri="{FF2B5EF4-FFF2-40B4-BE49-F238E27FC236}">
                <a16:creationId xmlns:a16="http://schemas.microsoft.com/office/drawing/2014/main" id="{46FCC05C-BFD5-8D98-F4A4-E6CEC9AA4A44}"/>
              </a:ext>
            </a:extLst>
          </p:cNvPr>
          <p:cNvCxnSpPr>
            <a:cxnSpLocks/>
          </p:cNvCxnSpPr>
          <p:nvPr/>
        </p:nvCxnSpPr>
        <p:spPr>
          <a:xfrm>
            <a:off x="4730380" y="431401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CC5AD4-816F-43F5-F061-2398BAC3598E}"/>
              </a:ext>
            </a:extLst>
          </p:cNvPr>
          <p:cNvSpPr txBox="1"/>
          <p:nvPr/>
        </p:nvSpPr>
        <p:spPr>
          <a:xfrm>
            <a:off x="5211294" y="398548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9591CDC8-C48A-5F14-4E6A-66550B2A4143}"/>
              </a:ext>
            </a:extLst>
          </p:cNvPr>
          <p:cNvSpPr/>
          <p:nvPr/>
        </p:nvSpPr>
        <p:spPr>
          <a:xfrm rot="10800000">
            <a:off x="8106852" y="396815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1C21802-DB58-799A-29A6-0C074D06507A}"/>
              </a:ext>
            </a:extLst>
          </p:cNvPr>
          <p:cNvCxnSpPr>
            <a:cxnSpLocks/>
          </p:cNvCxnSpPr>
          <p:nvPr/>
        </p:nvCxnSpPr>
        <p:spPr>
          <a:xfrm>
            <a:off x="8446591" y="452741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962130-3D9B-0F43-6356-7FDBBDFFA112}"/>
              </a:ext>
            </a:extLst>
          </p:cNvPr>
          <p:cNvSpPr txBox="1"/>
          <p:nvPr/>
        </p:nvSpPr>
        <p:spPr>
          <a:xfrm>
            <a:off x="7868610" y="613670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310562879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F4E1-DFDF-9667-D4ED-514C47B04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3A712-7ED5-E104-4E43-9DA8E7E97F7F}"/>
              </a:ext>
            </a:extLst>
          </p:cNvPr>
          <p:cNvSpPr>
            <a:spLocks noGrp="1"/>
          </p:cNvSpPr>
          <p:nvPr>
            <p:ph type="title"/>
          </p:nvPr>
        </p:nvSpPr>
        <p:spPr>
          <a:xfrm>
            <a:off x="740227" y="365120"/>
            <a:ext cx="11959772" cy="1325563"/>
          </a:xfrm>
        </p:spPr>
        <p:txBody>
          <a:bodyPr>
            <a:noAutofit/>
          </a:bodyPr>
          <a:lstStyle/>
          <a:p>
            <a:r>
              <a:rPr lang="en-US" sz="4000" dirty="0">
                <a:latin typeface="+mn-lt"/>
              </a:rPr>
              <a:t>What do you mean by spectrum? Radio spectrum?</a:t>
            </a:r>
          </a:p>
        </p:txBody>
      </p:sp>
      <p:pic>
        <p:nvPicPr>
          <p:cNvPr id="3" name="Picture 2" descr="A rainbow colored wave coming out of a triangle&#10;&#10;Description automatically generated">
            <a:extLst>
              <a:ext uri="{FF2B5EF4-FFF2-40B4-BE49-F238E27FC236}">
                <a16:creationId xmlns:a16="http://schemas.microsoft.com/office/drawing/2014/main" id="{3A8D2CCF-5F81-844B-E478-732416B52428}"/>
              </a:ext>
            </a:extLst>
          </p:cNvPr>
          <p:cNvPicPr>
            <a:picLocks noChangeAspect="1"/>
          </p:cNvPicPr>
          <p:nvPr/>
        </p:nvPicPr>
        <p:blipFill>
          <a:blip r:embed="rId3"/>
          <a:stretch>
            <a:fillRect/>
          </a:stretch>
        </p:blipFill>
        <p:spPr>
          <a:xfrm>
            <a:off x="5959016" y="3873508"/>
            <a:ext cx="3497944" cy="2623459"/>
          </a:xfrm>
          <a:prstGeom prst="rect">
            <a:avLst/>
          </a:prstGeom>
        </p:spPr>
      </p:pic>
      <p:sp>
        <p:nvSpPr>
          <p:cNvPr id="7" name="TextBox 6">
            <a:extLst>
              <a:ext uri="{FF2B5EF4-FFF2-40B4-BE49-F238E27FC236}">
                <a16:creationId xmlns:a16="http://schemas.microsoft.com/office/drawing/2014/main" id="{9DB6EBD7-595A-99A4-6AC2-D304BF986087}"/>
              </a:ext>
            </a:extLst>
          </p:cNvPr>
          <p:cNvSpPr txBox="1"/>
          <p:nvPr/>
        </p:nvSpPr>
        <p:spPr>
          <a:xfrm>
            <a:off x="907995" y="1547335"/>
            <a:ext cx="10376009" cy="2246769"/>
          </a:xfrm>
          <a:prstGeom prst="rect">
            <a:avLst/>
          </a:prstGeom>
          <a:noFill/>
        </p:spPr>
        <p:txBody>
          <a:bodyPr wrap="square">
            <a:spAutoFit/>
          </a:bodyPr>
          <a:lstStyle/>
          <a:p>
            <a:pPr algn="just"/>
            <a:r>
              <a:rPr lang="en-US" sz="2800" dirty="0">
                <a:latin typeface="+mj-lt"/>
              </a:rPr>
              <a:t>In the 17th century, Isaac Newton introduced the concept of the spectrum to the field of physical sciences, specifically in optics. He used this term to describe the array of colors visible when white light passed through a prism and was separated into its constituent hues. Later the term was expanded to include other waves, including radio waves.</a:t>
            </a:r>
          </a:p>
        </p:txBody>
      </p:sp>
      <p:pic>
        <p:nvPicPr>
          <p:cNvPr id="11" name="Picture 10" descr="A painting of a person with long white hair&#10;&#10;Description automatically generated">
            <a:extLst>
              <a:ext uri="{FF2B5EF4-FFF2-40B4-BE49-F238E27FC236}">
                <a16:creationId xmlns:a16="http://schemas.microsoft.com/office/drawing/2014/main" id="{4E147ED8-B16A-67CE-1746-BC4AD58A1147}"/>
              </a:ext>
            </a:extLst>
          </p:cNvPr>
          <p:cNvPicPr>
            <a:picLocks noChangeAspect="1"/>
          </p:cNvPicPr>
          <p:nvPr/>
        </p:nvPicPr>
        <p:blipFill>
          <a:blip r:embed="rId4"/>
          <a:stretch>
            <a:fillRect/>
          </a:stretch>
        </p:blipFill>
        <p:spPr>
          <a:xfrm>
            <a:off x="2735040" y="3873508"/>
            <a:ext cx="2620734" cy="2620734"/>
          </a:xfrm>
          <a:prstGeom prst="rect">
            <a:avLst/>
          </a:prstGeom>
        </p:spPr>
      </p:pic>
    </p:spTree>
    <p:extLst>
      <p:ext uri="{BB962C8B-B14F-4D97-AF65-F5344CB8AC3E}">
        <p14:creationId xmlns:p14="http://schemas.microsoft.com/office/powerpoint/2010/main" val="298857862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7827" cy="1325563"/>
          </a:xfrm>
        </p:spPr>
        <p:txBody>
          <a:bodyPr>
            <a:noAutofit/>
          </a:bodyPr>
          <a:lstStyle/>
          <a:p>
            <a:r>
              <a:rPr lang="en-US" sz="4000" dirty="0">
                <a:latin typeface="+mn-lt"/>
              </a:rPr>
              <a:t>Radio waves most important part of EM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16</a:t>
            </a:fld>
            <a:endParaRPr lang="sv-SE" dirty="0"/>
          </a:p>
        </p:txBody>
      </p:sp>
      <p:pic>
        <p:nvPicPr>
          <p:cNvPr id="3" name="Picture 4">
            <a:extLst>
              <a:ext uri="{FF2B5EF4-FFF2-40B4-BE49-F238E27FC236}">
                <a16:creationId xmlns:a16="http://schemas.microsoft.com/office/drawing/2014/main" id="{075F8F05-4FA3-0CAC-FFEF-1692A7629A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62288" y="4056965"/>
            <a:ext cx="6755476" cy="2664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F442947-4CA0-0874-A7AE-1FE867C0F3B3}"/>
              </a:ext>
            </a:extLst>
          </p:cNvPr>
          <p:cNvPicPr>
            <a:picLocks noChangeAspect="1"/>
          </p:cNvPicPr>
          <p:nvPr/>
        </p:nvPicPr>
        <p:blipFill>
          <a:blip r:embed="rId4"/>
          <a:stretch>
            <a:fillRect/>
          </a:stretch>
        </p:blipFill>
        <p:spPr>
          <a:xfrm>
            <a:off x="926253" y="1415772"/>
            <a:ext cx="10427547" cy="2602716"/>
          </a:xfrm>
          <a:prstGeom prst="rect">
            <a:avLst/>
          </a:prstGeom>
        </p:spPr>
      </p:pic>
    </p:spTree>
    <p:extLst>
      <p:ext uri="{BB962C8B-B14F-4D97-AF65-F5344CB8AC3E}">
        <p14:creationId xmlns:p14="http://schemas.microsoft.com/office/powerpoint/2010/main" val="304640944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314" y="267380"/>
            <a:ext cx="10967113" cy="1325563"/>
          </a:xfrm>
        </p:spPr>
        <p:txBody>
          <a:bodyPr>
            <a:noAutofit/>
          </a:bodyPr>
          <a:lstStyle/>
          <a:p>
            <a:r>
              <a:rPr lang="en-US" sz="4000" dirty="0">
                <a:latin typeface="+mn-lt"/>
              </a:rPr>
              <a:t>How are radio waves characterized?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17</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954314" y="1592943"/>
            <a:ext cx="11237685" cy="2804886"/>
          </a:xfrm>
        </p:spPr>
        <p:txBody>
          <a:bodyPr>
            <a:normAutofit/>
          </a:bodyPr>
          <a:lstStyle/>
          <a:p>
            <a:pPr marL="0" indent="0">
              <a:buNone/>
            </a:pPr>
            <a:r>
              <a:rPr lang="en-US" dirty="0">
                <a:latin typeface="+mj-lt"/>
              </a:rPr>
              <a:t>Radio waves can be characterized based on following parameters:</a:t>
            </a:r>
          </a:p>
          <a:p>
            <a:pPr lvl="1"/>
            <a:r>
              <a:rPr lang="en-US" b="1" dirty="0">
                <a:latin typeface="+mj-lt"/>
              </a:rPr>
              <a:t>Strength/Power:  </a:t>
            </a:r>
            <a:r>
              <a:rPr lang="en-US" dirty="0">
                <a:latin typeface="+mj-lt"/>
              </a:rPr>
              <a:t>energy contained in the radio wave</a:t>
            </a:r>
          </a:p>
          <a:p>
            <a:pPr lvl="1"/>
            <a:r>
              <a:rPr lang="en-US" b="1" dirty="0">
                <a:latin typeface="+mj-lt"/>
              </a:rPr>
              <a:t>Frequency: </a:t>
            </a:r>
            <a:r>
              <a:rPr lang="en-US" dirty="0">
                <a:latin typeface="+mj-lt"/>
              </a:rPr>
              <a:t>rate of periodic variation between electric and magnetic field</a:t>
            </a:r>
          </a:p>
          <a:p>
            <a:pPr lvl="1"/>
            <a:r>
              <a:rPr lang="en-US" b="1" dirty="0">
                <a:latin typeface="+mj-lt"/>
              </a:rPr>
              <a:t>Bandwidth: </a:t>
            </a:r>
            <a:r>
              <a:rPr lang="en-US" dirty="0">
                <a:latin typeface="+mj-lt"/>
              </a:rPr>
              <a:t>range of frequencies of radio waves present in the transmission</a:t>
            </a:r>
          </a:p>
          <a:p>
            <a:pPr lvl="1"/>
            <a:r>
              <a:rPr lang="en-US" b="1" dirty="0">
                <a:latin typeface="+mj-lt"/>
              </a:rPr>
              <a:t>Polarization</a:t>
            </a:r>
            <a:r>
              <a:rPr lang="en-US" dirty="0">
                <a:latin typeface="+mj-lt"/>
              </a:rPr>
              <a:t>: orientation of electric field. May be circular, elliptical or linear</a:t>
            </a:r>
          </a:p>
          <a:p>
            <a:pPr lvl="1"/>
            <a:r>
              <a:rPr lang="en-US" b="1" dirty="0">
                <a:latin typeface="+mj-lt"/>
              </a:rPr>
              <a:t>Modulation: </a:t>
            </a:r>
            <a:r>
              <a:rPr lang="en-US" dirty="0">
                <a:latin typeface="+mj-lt"/>
              </a:rPr>
              <a:t>variation of waves property to encode information</a:t>
            </a:r>
          </a:p>
        </p:txBody>
      </p:sp>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4" name="Picture 3">
            <a:extLst>
              <a:ext uri="{FF2B5EF4-FFF2-40B4-BE49-F238E27FC236}">
                <a16:creationId xmlns:a16="http://schemas.microsoft.com/office/drawing/2014/main" id="{21FF604B-418E-9B9A-312C-DB8CA42A46D1}"/>
              </a:ext>
            </a:extLst>
          </p:cNvPr>
          <p:cNvPicPr>
            <a:picLocks noChangeAspect="1"/>
          </p:cNvPicPr>
          <p:nvPr/>
        </p:nvPicPr>
        <p:blipFill>
          <a:blip r:embed="rId3"/>
          <a:stretch>
            <a:fillRect/>
          </a:stretch>
        </p:blipFill>
        <p:spPr>
          <a:xfrm>
            <a:off x="4097254" y="4236061"/>
            <a:ext cx="3997491" cy="1796491"/>
          </a:xfrm>
          <a:prstGeom prst="rect">
            <a:avLst/>
          </a:prstGeom>
        </p:spPr>
      </p:pic>
    </p:spTree>
    <p:extLst>
      <p:ext uri="{BB962C8B-B14F-4D97-AF65-F5344CB8AC3E}">
        <p14:creationId xmlns:p14="http://schemas.microsoft.com/office/powerpoint/2010/main" val="143890402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414" y="336519"/>
            <a:ext cx="11974277" cy="1325563"/>
          </a:xfrm>
        </p:spPr>
        <p:txBody>
          <a:bodyPr>
            <a:noAutofit/>
          </a:bodyPr>
          <a:lstStyle/>
          <a:p>
            <a:r>
              <a:rPr lang="en-US" sz="4000" dirty="0">
                <a:latin typeface="+mn-lt"/>
              </a:rPr>
              <a:t>How are radio waves modified to carry information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18</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38200" y="1585897"/>
            <a:ext cx="11063514" cy="4846638"/>
          </a:xfrm>
        </p:spPr>
        <p:txBody>
          <a:bodyPr>
            <a:normAutofit/>
          </a:bodyPr>
          <a:lstStyle/>
          <a:p>
            <a:r>
              <a:rPr lang="en-US" sz="2800" dirty="0">
                <a:latin typeface="+mj-lt"/>
              </a:rPr>
              <a:t>Encoding information </a:t>
            </a:r>
            <a:r>
              <a:rPr lang="en-US" sz="2800" b="1" dirty="0">
                <a:latin typeface="+mj-lt"/>
              </a:rPr>
              <a:t>“baseband" </a:t>
            </a:r>
            <a:r>
              <a:rPr lang="en-US" sz="2800" dirty="0">
                <a:latin typeface="+mj-lt"/>
              </a:rPr>
              <a:t>in an analog </a:t>
            </a:r>
            <a:r>
              <a:rPr lang="en-US" sz="2800" b="1" dirty="0">
                <a:latin typeface="+mj-lt"/>
              </a:rPr>
              <a:t>“carrier” </a:t>
            </a:r>
            <a:r>
              <a:rPr lang="en-US" sz="2800" dirty="0">
                <a:latin typeface="+mj-lt"/>
              </a:rPr>
              <a:t>signal</a:t>
            </a:r>
          </a:p>
          <a:p>
            <a:pPr lvl="1"/>
            <a:r>
              <a:rPr lang="en-US" dirty="0">
                <a:latin typeface="+mj-lt"/>
              </a:rPr>
              <a:t>Baseband signal often much lower in frequency than the carrier</a:t>
            </a:r>
          </a:p>
          <a:p>
            <a:pPr lvl="1"/>
            <a:r>
              <a:rPr lang="en-US" dirty="0">
                <a:latin typeface="+mj-lt"/>
              </a:rPr>
              <a:t>Frequency of the carrier signal dictates the part of the radio spectrum</a:t>
            </a:r>
          </a:p>
          <a:p>
            <a:r>
              <a:rPr lang="en-US" b="1" dirty="0">
                <a:latin typeface="+mj-lt"/>
              </a:rPr>
              <a:t>Why? </a:t>
            </a:r>
            <a:r>
              <a:rPr lang="en-US" dirty="0">
                <a:latin typeface="+mj-lt"/>
              </a:rPr>
              <a:t>baseband signals or information change is at much lower rate</a:t>
            </a:r>
          </a:p>
          <a:p>
            <a:pPr lvl="1"/>
            <a:r>
              <a:rPr lang="en-US" dirty="0">
                <a:latin typeface="+mj-lt"/>
              </a:rPr>
              <a:t>Speech: </a:t>
            </a:r>
            <a:r>
              <a:rPr lang="en-US" dirty="0" err="1">
                <a:latin typeface="+mj-lt"/>
              </a:rPr>
              <a:t>upto</a:t>
            </a:r>
            <a:r>
              <a:rPr lang="en-US" dirty="0">
                <a:latin typeface="+mj-lt"/>
              </a:rPr>
              <a:t> 20 </a:t>
            </a:r>
            <a:r>
              <a:rPr lang="en-US" dirty="0" err="1">
                <a:latin typeface="+mj-lt"/>
              </a:rPr>
              <a:t>KHz</a:t>
            </a:r>
            <a:r>
              <a:rPr lang="en-US" dirty="0">
                <a:latin typeface="+mj-lt"/>
              </a:rPr>
              <a:t>, temperature changes – few Hz</a:t>
            </a:r>
          </a:p>
          <a:p>
            <a:pPr lvl="1"/>
            <a:r>
              <a:rPr lang="en-US" dirty="0">
                <a:latin typeface="+mj-lt"/>
              </a:rPr>
              <a:t>Enables a better usage of the radio spectrum</a:t>
            </a:r>
          </a:p>
          <a:p>
            <a:pPr lvl="1"/>
            <a:r>
              <a:rPr lang="en-US" dirty="0">
                <a:latin typeface="+mj-lt"/>
              </a:rPr>
              <a:t>Enables communication among several devices sharing the spectrum</a:t>
            </a:r>
          </a:p>
          <a:p>
            <a:pPr lvl="1"/>
            <a:endParaRPr lang="en-US" dirty="0">
              <a:latin typeface="+mj-lt"/>
            </a:endParaRPr>
          </a:p>
        </p:txBody>
      </p:sp>
      <p:sp>
        <p:nvSpPr>
          <p:cNvPr id="5" name="Rounded Rectangle 4">
            <a:extLst>
              <a:ext uri="{FF2B5EF4-FFF2-40B4-BE49-F238E27FC236}">
                <a16:creationId xmlns:a16="http://schemas.microsoft.com/office/drawing/2014/main" id="{B62164E3-B65C-1151-F9D7-8FCC841332DD}"/>
              </a:ext>
            </a:extLst>
          </p:cNvPr>
          <p:cNvSpPr/>
          <p:nvPr/>
        </p:nvSpPr>
        <p:spPr>
          <a:xfrm>
            <a:off x="5333053" y="4654231"/>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7" name="Right Arrow 6">
            <a:extLst>
              <a:ext uri="{FF2B5EF4-FFF2-40B4-BE49-F238E27FC236}">
                <a16:creationId xmlns:a16="http://schemas.microsoft.com/office/drawing/2014/main" id="{E9B3974A-6017-E801-B662-518650B8A0B7}"/>
              </a:ext>
            </a:extLst>
          </p:cNvPr>
          <p:cNvSpPr/>
          <p:nvPr/>
        </p:nvSpPr>
        <p:spPr>
          <a:xfrm>
            <a:off x="3979051" y="4969652"/>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E75EA08-418C-3EA0-FE7B-A3B7167D7AF4}"/>
              </a:ext>
            </a:extLst>
          </p:cNvPr>
          <p:cNvSpPr/>
          <p:nvPr/>
        </p:nvSpPr>
        <p:spPr>
          <a:xfrm>
            <a:off x="7024950" y="4951720"/>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542B36FA-4B19-CFC8-A3C7-87B65F069C12}"/>
              </a:ext>
            </a:extLst>
          </p:cNvPr>
          <p:cNvSpPr/>
          <p:nvPr/>
        </p:nvSpPr>
        <p:spPr>
          <a:xfrm rot="10800000" flipH="1">
            <a:off x="5950856" y="5748247"/>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74B0E44-6EAB-E367-06B7-EA501C5D1E48}"/>
              </a:ext>
            </a:extLst>
          </p:cNvPr>
          <p:cNvPicPr>
            <a:picLocks noChangeAspect="1"/>
          </p:cNvPicPr>
          <p:nvPr/>
        </p:nvPicPr>
        <p:blipFill>
          <a:blip r:embed="rId3"/>
          <a:stretch>
            <a:fillRect/>
          </a:stretch>
        </p:blipFill>
        <p:spPr>
          <a:xfrm>
            <a:off x="2593588" y="4786943"/>
            <a:ext cx="1219200" cy="685800"/>
          </a:xfrm>
          <a:prstGeom prst="rect">
            <a:avLst/>
          </a:prstGeom>
        </p:spPr>
      </p:pic>
      <p:pic>
        <p:nvPicPr>
          <p:cNvPr id="13" name="Picture 12">
            <a:extLst>
              <a:ext uri="{FF2B5EF4-FFF2-40B4-BE49-F238E27FC236}">
                <a16:creationId xmlns:a16="http://schemas.microsoft.com/office/drawing/2014/main" id="{DAB2D216-E840-188E-360C-B09CDDD28688}"/>
              </a:ext>
            </a:extLst>
          </p:cNvPr>
          <p:cNvPicPr>
            <a:picLocks noChangeAspect="1"/>
          </p:cNvPicPr>
          <p:nvPr/>
        </p:nvPicPr>
        <p:blipFill>
          <a:blip r:embed="rId4"/>
          <a:stretch>
            <a:fillRect/>
          </a:stretch>
        </p:blipFill>
        <p:spPr>
          <a:xfrm>
            <a:off x="6257301" y="6009694"/>
            <a:ext cx="2590299" cy="503669"/>
          </a:xfrm>
          <a:prstGeom prst="rect">
            <a:avLst/>
          </a:prstGeom>
        </p:spPr>
      </p:pic>
      <p:pic>
        <p:nvPicPr>
          <p:cNvPr id="14" name="Picture 13">
            <a:extLst>
              <a:ext uri="{FF2B5EF4-FFF2-40B4-BE49-F238E27FC236}">
                <a16:creationId xmlns:a16="http://schemas.microsoft.com/office/drawing/2014/main" id="{200141F7-22E7-985C-1823-687D3916972C}"/>
              </a:ext>
            </a:extLst>
          </p:cNvPr>
          <p:cNvPicPr>
            <a:picLocks noChangeAspect="1"/>
          </p:cNvPicPr>
          <p:nvPr/>
        </p:nvPicPr>
        <p:blipFill>
          <a:blip r:embed="rId5"/>
          <a:stretch>
            <a:fillRect/>
          </a:stretch>
        </p:blipFill>
        <p:spPr>
          <a:xfrm>
            <a:off x="8334935" y="4786943"/>
            <a:ext cx="1199007" cy="689429"/>
          </a:xfrm>
          <a:prstGeom prst="rect">
            <a:avLst/>
          </a:prstGeom>
        </p:spPr>
      </p:pic>
    </p:spTree>
    <p:extLst>
      <p:ext uri="{BB962C8B-B14F-4D97-AF65-F5344CB8AC3E}">
        <p14:creationId xmlns:p14="http://schemas.microsoft.com/office/powerpoint/2010/main" val="189642900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22A7-62D8-6E92-E95E-F4D5744C1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BA1FB-9F24-5889-7B51-DF88101F8167}"/>
              </a:ext>
            </a:extLst>
          </p:cNvPr>
          <p:cNvSpPr>
            <a:spLocks noGrp="1"/>
          </p:cNvSpPr>
          <p:nvPr>
            <p:ph type="title"/>
          </p:nvPr>
        </p:nvSpPr>
        <p:spPr>
          <a:xfrm>
            <a:off x="801414" y="336519"/>
            <a:ext cx="11974277" cy="1325563"/>
          </a:xfrm>
        </p:spPr>
        <p:txBody>
          <a:bodyPr>
            <a:noAutofit/>
          </a:bodyPr>
          <a:lstStyle/>
          <a:p>
            <a:r>
              <a:rPr lang="en-US" sz="4000" dirty="0">
                <a:latin typeface="+mn-lt"/>
              </a:rPr>
              <a:t>What are different modulation techniques?</a:t>
            </a:r>
          </a:p>
        </p:txBody>
      </p:sp>
      <p:sp>
        <p:nvSpPr>
          <p:cNvPr id="8" name="Slide Number Placeholder 7">
            <a:extLst>
              <a:ext uri="{FF2B5EF4-FFF2-40B4-BE49-F238E27FC236}">
                <a16:creationId xmlns:a16="http://schemas.microsoft.com/office/drawing/2014/main" id="{96067888-FD41-09B9-FB6B-9E5931EADDA9}"/>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6" name="Content Placeholder 2">
            <a:extLst>
              <a:ext uri="{FF2B5EF4-FFF2-40B4-BE49-F238E27FC236}">
                <a16:creationId xmlns:a16="http://schemas.microsoft.com/office/drawing/2014/main" id="{AE9EF119-8302-4594-4ED8-816171F4E8A5}"/>
              </a:ext>
            </a:extLst>
          </p:cNvPr>
          <p:cNvSpPr>
            <a:spLocks noGrp="1"/>
          </p:cNvSpPr>
          <p:nvPr>
            <p:ph idx="1"/>
          </p:nvPr>
        </p:nvSpPr>
        <p:spPr>
          <a:xfrm>
            <a:off x="838200" y="1509712"/>
            <a:ext cx="11353800" cy="4846638"/>
          </a:xfrm>
        </p:spPr>
        <p:txBody>
          <a:bodyPr>
            <a:normAutofit/>
          </a:bodyPr>
          <a:lstStyle/>
          <a:p>
            <a:r>
              <a:rPr lang="en-US" dirty="0">
                <a:latin typeface="+mj-lt"/>
              </a:rPr>
              <a:t>V</a:t>
            </a:r>
            <a:r>
              <a:rPr lang="en-US" sz="2800" dirty="0">
                <a:latin typeface="+mj-lt"/>
              </a:rPr>
              <a:t>ary frequency, amplitude, phase of carrier signal according message signal</a:t>
            </a:r>
          </a:p>
          <a:p>
            <a:pPr lvl="1"/>
            <a:r>
              <a:rPr lang="en-US" dirty="0">
                <a:latin typeface="+mj-lt"/>
              </a:rPr>
              <a:t>We can also vary them together to support complex modulation schemes</a:t>
            </a:r>
          </a:p>
          <a:p>
            <a:pPr lvl="1"/>
            <a:r>
              <a:rPr lang="en-US" dirty="0">
                <a:latin typeface="+mj-lt"/>
              </a:rPr>
              <a:t>Analog and Digital counterparts of these modulation schemes exist</a:t>
            </a:r>
          </a:p>
          <a:p>
            <a:pPr lvl="1"/>
            <a:endParaRPr lang="en-US" dirty="0">
              <a:latin typeface="+mj-lt"/>
            </a:endParaRPr>
          </a:p>
          <a:p>
            <a:pPr lvl="1"/>
            <a:endParaRPr lang="en-US" dirty="0">
              <a:latin typeface="+mj-lt"/>
            </a:endParaRPr>
          </a:p>
        </p:txBody>
      </p:sp>
      <p:sp>
        <p:nvSpPr>
          <p:cNvPr id="3" name="Rounded Rectangle 2">
            <a:extLst>
              <a:ext uri="{FF2B5EF4-FFF2-40B4-BE49-F238E27FC236}">
                <a16:creationId xmlns:a16="http://schemas.microsoft.com/office/drawing/2014/main" id="{E380743E-529F-8172-665D-E0E776E8E62D}"/>
              </a:ext>
            </a:extLst>
          </p:cNvPr>
          <p:cNvSpPr/>
          <p:nvPr/>
        </p:nvSpPr>
        <p:spPr>
          <a:xfrm>
            <a:off x="5260482" y="3489156"/>
            <a:ext cx="1436914" cy="960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Modulation</a:t>
            </a:r>
          </a:p>
        </p:txBody>
      </p:sp>
      <p:sp>
        <p:nvSpPr>
          <p:cNvPr id="4" name="Right Arrow 3">
            <a:extLst>
              <a:ext uri="{FF2B5EF4-FFF2-40B4-BE49-F238E27FC236}">
                <a16:creationId xmlns:a16="http://schemas.microsoft.com/office/drawing/2014/main" id="{609D4CFB-C353-F6D2-CC41-20CB6D863561}"/>
              </a:ext>
            </a:extLst>
          </p:cNvPr>
          <p:cNvSpPr/>
          <p:nvPr/>
        </p:nvSpPr>
        <p:spPr>
          <a:xfrm>
            <a:off x="3906480" y="3804577"/>
            <a:ext cx="1099019" cy="320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B5F56C8-E98B-1E43-D469-15B45AB1504C}"/>
              </a:ext>
            </a:extLst>
          </p:cNvPr>
          <p:cNvSpPr/>
          <p:nvPr/>
        </p:nvSpPr>
        <p:spPr>
          <a:xfrm>
            <a:off x="6952379" y="3786645"/>
            <a:ext cx="1055002" cy="338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8C3650E4-5444-34A2-87ED-12806EDC96D3}"/>
              </a:ext>
            </a:extLst>
          </p:cNvPr>
          <p:cNvSpPr/>
          <p:nvPr/>
        </p:nvSpPr>
        <p:spPr>
          <a:xfrm rot="10800000" flipH="1">
            <a:off x="5878285" y="4583172"/>
            <a:ext cx="290287" cy="761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25BE72F-E9C9-A021-0F4F-5C214088D6CC}"/>
              </a:ext>
            </a:extLst>
          </p:cNvPr>
          <p:cNvPicPr>
            <a:picLocks noChangeAspect="1"/>
          </p:cNvPicPr>
          <p:nvPr/>
        </p:nvPicPr>
        <p:blipFill>
          <a:blip r:embed="rId3"/>
          <a:stretch>
            <a:fillRect/>
          </a:stretch>
        </p:blipFill>
        <p:spPr>
          <a:xfrm>
            <a:off x="2521017" y="3621868"/>
            <a:ext cx="1219200" cy="685800"/>
          </a:xfrm>
          <a:prstGeom prst="rect">
            <a:avLst/>
          </a:prstGeom>
        </p:spPr>
      </p:pic>
      <p:pic>
        <p:nvPicPr>
          <p:cNvPr id="17" name="Picture 16">
            <a:extLst>
              <a:ext uri="{FF2B5EF4-FFF2-40B4-BE49-F238E27FC236}">
                <a16:creationId xmlns:a16="http://schemas.microsoft.com/office/drawing/2014/main" id="{9266CB30-C0A0-832E-BF2D-48D48EA2C3E4}"/>
              </a:ext>
            </a:extLst>
          </p:cNvPr>
          <p:cNvPicPr>
            <a:picLocks noChangeAspect="1"/>
          </p:cNvPicPr>
          <p:nvPr/>
        </p:nvPicPr>
        <p:blipFill>
          <a:blip r:embed="rId4"/>
          <a:stretch>
            <a:fillRect/>
          </a:stretch>
        </p:blipFill>
        <p:spPr>
          <a:xfrm>
            <a:off x="6184730" y="4844619"/>
            <a:ext cx="2590299" cy="503669"/>
          </a:xfrm>
          <a:prstGeom prst="rect">
            <a:avLst/>
          </a:prstGeom>
        </p:spPr>
      </p:pic>
      <p:pic>
        <p:nvPicPr>
          <p:cNvPr id="18" name="Picture 17">
            <a:extLst>
              <a:ext uri="{FF2B5EF4-FFF2-40B4-BE49-F238E27FC236}">
                <a16:creationId xmlns:a16="http://schemas.microsoft.com/office/drawing/2014/main" id="{0C8E0F1E-673B-F6E6-3558-1287036AF38A}"/>
              </a:ext>
            </a:extLst>
          </p:cNvPr>
          <p:cNvPicPr>
            <a:picLocks noChangeAspect="1"/>
          </p:cNvPicPr>
          <p:nvPr/>
        </p:nvPicPr>
        <p:blipFill>
          <a:blip r:embed="rId5"/>
          <a:stretch>
            <a:fillRect/>
          </a:stretch>
        </p:blipFill>
        <p:spPr>
          <a:xfrm>
            <a:off x="8262364" y="3621868"/>
            <a:ext cx="1199007" cy="689429"/>
          </a:xfrm>
          <a:prstGeom prst="rect">
            <a:avLst/>
          </a:prstGeom>
        </p:spPr>
      </p:pic>
    </p:spTree>
    <p:extLst>
      <p:ext uri="{BB962C8B-B14F-4D97-AF65-F5344CB8AC3E}">
        <p14:creationId xmlns:p14="http://schemas.microsoft.com/office/powerpoint/2010/main" val="102645960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AC4A-CB9C-A5FD-999C-72500A763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C33CA-525C-E640-D9AF-1087D9DBBDEB}"/>
              </a:ext>
            </a:extLst>
          </p:cNvPr>
          <p:cNvSpPr>
            <a:spLocks noGrp="1"/>
          </p:cNvSpPr>
          <p:nvPr>
            <p:ph type="title"/>
          </p:nvPr>
        </p:nvSpPr>
        <p:spPr>
          <a:xfrm>
            <a:off x="351963" y="362345"/>
            <a:ext cx="11974277" cy="1325563"/>
          </a:xfrm>
        </p:spPr>
        <p:txBody>
          <a:bodyPr>
            <a:noAutofit/>
          </a:bodyPr>
          <a:lstStyle/>
          <a:p>
            <a:r>
              <a:rPr lang="en-US" sz="4000" dirty="0">
                <a:latin typeface="+mn-lt"/>
              </a:rPr>
              <a:t>Amplitude modulation: vary amplitude of carrier signal</a:t>
            </a:r>
          </a:p>
        </p:txBody>
      </p:sp>
      <p:sp>
        <p:nvSpPr>
          <p:cNvPr id="8" name="Slide Number Placeholder 7">
            <a:extLst>
              <a:ext uri="{FF2B5EF4-FFF2-40B4-BE49-F238E27FC236}">
                <a16:creationId xmlns:a16="http://schemas.microsoft.com/office/drawing/2014/main" id="{B8037792-EC5B-01C8-0E39-4E81D96D7A14}"/>
              </a:ext>
            </a:extLst>
          </p:cNvPr>
          <p:cNvSpPr>
            <a:spLocks noGrp="1"/>
          </p:cNvSpPr>
          <p:nvPr>
            <p:ph type="sldNum" sz="quarter" idx="12"/>
          </p:nvPr>
        </p:nvSpPr>
        <p:spPr/>
        <p:txBody>
          <a:bodyPr/>
          <a:lstStyle/>
          <a:p>
            <a:fld id="{687B7451-1438-CB4A-8106-82A64F1C7D7B}" type="slidenum">
              <a:rPr lang="sv-SE" smtClean="0"/>
              <a:t>20</a:t>
            </a:fld>
            <a:endParaRPr lang="sv-SE" dirty="0"/>
          </a:p>
        </p:txBody>
      </p:sp>
      <p:sp>
        <p:nvSpPr>
          <p:cNvPr id="6" name="Content Placeholder 2">
            <a:extLst>
              <a:ext uri="{FF2B5EF4-FFF2-40B4-BE49-F238E27FC236}">
                <a16:creationId xmlns:a16="http://schemas.microsoft.com/office/drawing/2014/main" id="{642A6800-1B13-951B-36C2-22147172E777}"/>
              </a:ext>
            </a:extLst>
          </p:cNvPr>
          <p:cNvSpPr>
            <a:spLocks noGrp="1"/>
          </p:cNvSpPr>
          <p:nvPr>
            <p:ph idx="1"/>
          </p:nvPr>
        </p:nvSpPr>
        <p:spPr>
          <a:xfrm>
            <a:off x="419100" y="1589688"/>
            <a:ext cx="11353800" cy="4846638"/>
          </a:xfrm>
        </p:spPr>
        <p:txBody>
          <a:bodyPr>
            <a:normAutofit/>
          </a:bodyPr>
          <a:lstStyle/>
          <a:p>
            <a:r>
              <a:rPr lang="en-US" dirty="0">
                <a:latin typeface="+mj-lt"/>
              </a:rPr>
              <a:t>Change amplitude of a carrier signal according to the message signal</a:t>
            </a:r>
          </a:p>
          <a:p>
            <a:r>
              <a:rPr lang="en-US" dirty="0">
                <a:latin typeface="+mj-lt"/>
              </a:rPr>
              <a:t>Simplest and the earliest introduced modulation technique</a:t>
            </a:r>
          </a:p>
          <a:p>
            <a:r>
              <a:rPr lang="en-US" dirty="0">
                <a:latin typeface="+mj-lt"/>
              </a:rPr>
              <a:t>Remains widely used for radio broadcast, also computer communication</a:t>
            </a:r>
          </a:p>
          <a:p>
            <a:r>
              <a:rPr lang="en-US" b="1" dirty="0">
                <a:latin typeface="+mj-lt"/>
              </a:rPr>
              <a:t>Disadvantage: </a:t>
            </a:r>
            <a:r>
              <a:rPr lang="en-US" dirty="0">
                <a:latin typeface="+mj-lt"/>
              </a:rPr>
              <a:t>signal prone to interference, less bandwidth efficient</a:t>
            </a: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25C55B0F-C522-8C28-6D5C-3DA5145684A3}"/>
              </a:ext>
            </a:extLst>
          </p:cNvPr>
          <p:cNvPicPr>
            <a:picLocks noChangeAspect="1"/>
          </p:cNvPicPr>
          <p:nvPr/>
        </p:nvPicPr>
        <p:blipFill>
          <a:blip r:embed="rId3"/>
          <a:stretch>
            <a:fillRect/>
          </a:stretch>
        </p:blipFill>
        <p:spPr>
          <a:xfrm>
            <a:off x="6852590" y="3741886"/>
            <a:ext cx="3448883" cy="2694440"/>
          </a:xfrm>
          <a:prstGeom prst="rect">
            <a:avLst/>
          </a:prstGeom>
        </p:spPr>
      </p:pic>
    </p:spTree>
    <p:extLst>
      <p:ext uri="{BB962C8B-B14F-4D97-AF65-F5344CB8AC3E}">
        <p14:creationId xmlns:p14="http://schemas.microsoft.com/office/powerpoint/2010/main" val="398317047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A620A-C47C-A602-9DE9-428417B3E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6532C-7B9E-8116-D251-193940561D94}"/>
              </a:ext>
            </a:extLst>
          </p:cNvPr>
          <p:cNvSpPr>
            <a:spLocks noGrp="1"/>
          </p:cNvSpPr>
          <p:nvPr>
            <p:ph type="title"/>
          </p:nvPr>
        </p:nvSpPr>
        <p:spPr>
          <a:xfrm>
            <a:off x="351963" y="362345"/>
            <a:ext cx="11974277" cy="1325563"/>
          </a:xfrm>
        </p:spPr>
        <p:txBody>
          <a:bodyPr>
            <a:noAutofit/>
          </a:bodyPr>
          <a:lstStyle/>
          <a:p>
            <a:r>
              <a:rPr lang="en-US" sz="4000" dirty="0">
                <a:latin typeface="+mn-lt"/>
              </a:rPr>
              <a:t>Frequency modulation: vary frequency of carrier signal</a:t>
            </a:r>
          </a:p>
        </p:txBody>
      </p:sp>
      <p:sp>
        <p:nvSpPr>
          <p:cNvPr id="8" name="Slide Number Placeholder 7">
            <a:extLst>
              <a:ext uri="{FF2B5EF4-FFF2-40B4-BE49-F238E27FC236}">
                <a16:creationId xmlns:a16="http://schemas.microsoft.com/office/drawing/2014/main" id="{C7263355-F1A6-25A7-97BC-4BFC4CA27F39}"/>
              </a:ext>
            </a:extLst>
          </p:cNvPr>
          <p:cNvSpPr>
            <a:spLocks noGrp="1"/>
          </p:cNvSpPr>
          <p:nvPr>
            <p:ph type="sldNum" sz="quarter" idx="12"/>
          </p:nvPr>
        </p:nvSpPr>
        <p:spPr/>
        <p:txBody>
          <a:bodyPr/>
          <a:lstStyle/>
          <a:p>
            <a:fld id="{687B7451-1438-CB4A-8106-82A64F1C7D7B}" type="slidenum">
              <a:rPr lang="sv-SE" smtClean="0"/>
              <a:t>21</a:t>
            </a:fld>
            <a:endParaRPr lang="sv-SE" dirty="0"/>
          </a:p>
        </p:txBody>
      </p:sp>
      <p:sp>
        <p:nvSpPr>
          <p:cNvPr id="6" name="Content Placeholder 2">
            <a:extLst>
              <a:ext uri="{FF2B5EF4-FFF2-40B4-BE49-F238E27FC236}">
                <a16:creationId xmlns:a16="http://schemas.microsoft.com/office/drawing/2014/main" id="{EC94455B-69D9-3117-2BB4-F11A2EE48DEA}"/>
              </a:ext>
            </a:extLst>
          </p:cNvPr>
          <p:cNvSpPr>
            <a:spLocks noGrp="1"/>
          </p:cNvSpPr>
          <p:nvPr>
            <p:ph idx="1"/>
          </p:nvPr>
        </p:nvSpPr>
        <p:spPr>
          <a:xfrm>
            <a:off x="419100" y="1589688"/>
            <a:ext cx="11353800" cy="4846638"/>
          </a:xfrm>
        </p:spPr>
        <p:txBody>
          <a:bodyPr>
            <a:normAutofit/>
          </a:bodyPr>
          <a:lstStyle/>
          <a:p>
            <a:r>
              <a:rPr lang="en-US" dirty="0">
                <a:latin typeface="+mj-lt"/>
              </a:rPr>
              <a:t>Change frequency of a carrier signal according to the message signal</a:t>
            </a:r>
          </a:p>
          <a:p>
            <a:r>
              <a:rPr lang="en-US" dirty="0">
                <a:latin typeface="+mj-lt"/>
              </a:rPr>
              <a:t>Advantages (over AM): Resilient to interference, spectrum efficiency</a:t>
            </a:r>
          </a:p>
          <a:p>
            <a:r>
              <a:rPr lang="en-US" dirty="0">
                <a:latin typeface="+mj-lt"/>
              </a:rPr>
              <a:t>Remains widely used for radio broadcast, also computer communication</a:t>
            </a:r>
          </a:p>
          <a:p>
            <a:r>
              <a:rPr lang="en-US" dirty="0">
                <a:latin typeface="+mj-lt"/>
              </a:rPr>
              <a:t>First demonstrated by Armstrong in 1935!</a:t>
            </a:r>
          </a:p>
          <a:p>
            <a:endParaRPr lang="en-US" dirty="0">
              <a:latin typeface="+mj-lt"/>
            </a:endParaRP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7" name="Picture 6" descr="A diagram of a sound wave&#10;&#10;Description automatically generated">
            <a:extLst>
              <a:ext uri="{FF2B5EF4-FFF2-40B4-BE49-F238E27FC236}">
                <a16:creationId xmlns:a16="http://schemas.microsoft.com/office/drawing/2014/main" id="{EF921E33-02F3-C473-F89B-CA84795D8F0A}"/>
              </a:ext>
            </a:extLst>
          </p:cNvPr>
          <p:cNvPicPr>
            <a:picLocks noChangeAspect="1"/>
          </p:cNvPicPr>
          <p:nvPr/>
        </p:nvPicPr>
        <p:blipFill>
          <a:blip r:embed="rId3"/>
          <a:stretch>
            <a:fillRect/>
          </a:stretch>
        </p:blipFill>
        <p:spPr>
          <a:xfrm>
            <a:off x="6661267" y="3814888"/>
            <a:ext cx="3199584" cy="2499675"/>
          </a:xfrm>
          <a:prstGeom prst="rect">
            <a:avLst/>
          </a:prstGeom>
        </p:spPr>
      </p:pic>
      <p:pic>
        <p:nvPicPr>
          <p:cNvPr id="3" name="Picture 2" descr="A person sitting at a desk with a radio&#10;&#10;Description automatically generated">
            <a:extLst>
              <a:ext uri="{FF2B5EF4-FFF2-40B4-BE49-F238E27FC236}">
                <a16:creationId xmlns:a16="http://schemas.microsoft.com/office/drawing/2014/main" id="{EBD0E942-2651-C958-4E7D-207886375EB4}"/>
              </a:ext>
            </a:extLst>
          </p:cNvPr>
          <p:cNvPicPr>
            <a:picLocks noChangeAspect="1"/>
          </p:cNvPicPr>
          <p:nvPr/>
        </p:nvPicPr>
        <p:blipFill>
          <a:blip r:embed="rId4"/>
          <a:stretch>
            <a:fillRect/>
          </a:stretch>
        </p:blipFill>
        <p:spPr>
          <a:xfrm>
            <a:off x="2538838" y="3814888"/>
            <a:ext cx="2621438" cy="2621438"/>
          </a:xfrm>
          <a:prstGeom prst="rect">
            <a:avLst/>
          </a:prstGeom>
        </p:spPr>
      </p:pic>
    </p:spTree>
    <p:extLst>
      <p:ext uri="{BB962C8B-B14F-4D97-AF65-F5344CB8AC3E}">
        <p14:creationId xmlns:p14="http://schemas.microsoft.com/office/powerpoint/2010/main" val="201227758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E686-FCCE-7344-C5EB-DF0385F03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E4ECB-187D-BEF7-9097-CC995C2886EC}"/>
              </a:ext>
            </a:extLst>
          </p:cNvPr>
          <p:cNvSpPr>
            <a:spLocks noGrp="1"/>
          </p:cNvSpPr>
          <p:nvPr>
            <p:ph type="title"/>
          </p:nvPr>
        </p:nvSpPr>
        <p:spPr>
          <a:xfrm>
            <a:off x="419100" y="362345"/>
            <a:ext cx="11974277" cy="1325563"/>
          </a:xfrm>
        </p:spPr>
        <p:txBody>
          <a:bodyPr>
            <a:noAutofit/>
          </a:bodyPr>
          <a:lstStyle/>
          <a:p>
            <a:r>
              <a:rPr lang="en-US" sz="4000" dirty="0">
                <a:latin typeface="+mn-lt"/>
              </a:rPr>
              <a:t>Phase modulation: vary phase of carrier signal</a:t>
            </a:r>
          </a:p>
        </p:txBody>
      </p:sp>
      <p:sp>
        <p:nvSpPr>
          <p:cNvPr id="8" name="Slide Number Placeholder 7">
            <a:extLst>
              <a:ext uri="{FF2B5EF4-FFF2-40B4-BE49-F238E27FC236}">
                <a16:creationId xmlns:a16="http://schemas.microsoft.com/office/drawing/2014/main" id="{A78D5964-A950-E062-47AC-A9F2F5AC45CE}"/>
              </a:ext>
            </a:extLst>
          </p:cNvPr>
          <p:cNvSpPr>
            <a:spLocks noGrp="1"/>
          </p:cNvSpPr>
          <p:nvPr>
            <p:ph type="sldNum" sz="quarter" idx="12"/>
          </p:nvPr>
        </p:nvSpPr>
        <p:spPr/>
        <p:txBody>
          <a:bodyPr/>
          <a:lstStyle/>
          <a:p>
            <a:fld id="{687B7451-1438-CB4A-8106-82A64F1C7D7B}" type="slidenum">
              <a:rPr lang="sv-SE" smtClean="0"/>
              <a:t>22</a:t>
            </a:fld>
            <a:endParaRPr lang="sv-SE" dirty="0"/>
          </a:p>
        </p:txBody>
      </p:sp>
      <p:sp>
        <p:nvSpPr>
          <p:cNvPr id="6" name="Content Placeholder 2">
            <a:extLst>
              <a:ext uri="{FF2B5EF4-FFF2-40B4-BE49-F238E27FC236}">
                <a16:creationId xmlns:a16="http://schemas.microsoft.com/office/drawing/2014/main" id="{62C1A278-ABAA-FD60-9729-66B0D8EB31C2}"/>
              </a:ext>
            </a:extLst>
          </p:cNvPr>
          <p:cNvSpPr>
            <a:spLocks noGrp="1"/>
          </p:cNvSpPr>
          <p:nvPr>
            <p:ph idx="1"/>
          </p:nvPr>
        </p:nvSpPr>
        <p:spPr>
          <a:xfrm>
            <a:off x="585820" y="1598810"/>
            <a:ext cx="11353800" cy="4846638"/>
          </a:xfrm>
        </p:spPr>
        <p:txBody>
          <a:bodyPr>
            <a:normAutofit/>
          </a:bodyPr>
          <a:lstStyle/>
          <a:p>
            <a:r>
              <a:rPr lang="en-US" dirty="0">
                <a:latin typeface="+mj-lt"/>
              </a:rPr>
              <a:t>Change phase of a carrier signal according to the message signal</a:t>
            </a:r>
          </a:p>
          <a:p>
            <a:r>
              <a:rPr lang="en-US" dirty="0">
                <a:latin typeface="+mj-lt"/>
              </a:rPr>
              <a:t>It is an integral part of modern communication standards: </a:t>
            </a:r>
            <a:r>
              <a:rPr lang="en-US" dirty="0" err="1">
                <a:latin typeface="+mj-lt"/>
              </a:rPr>
              <a:t>WiFi</a:t>
            </a:r>
            <a:r>
              <a:rPr lang="en-US" dirty="0">
                <a:latin typeface="+mj-lt"/>
              </a:rPr>
              <a:t>, Television</a:t>
            </a:r>
          </a:p>
          <a:p>
            <a:r>
              <a:rPr lang="en-US" b="1" dirty="0">
                <a:latin typeface="+mj-lt"/>
              </a:rPr>
              <a:t>Advantages (over FM): </a:t>
            </a:r>
            <a:r>
              <a:rPr lang="en-US" dirty="0">
                <a:latin typeface="+mj-lt"/>
              </a:rPr>
              <a:t>Better SNR, spectral efficiency</a:t>
            </a:r>
          </a:p>
          <a:p>
            <a:endParaRPr lang="en-US" dirty="0">
              <a:latin typeface="+mj-lt"/>
            </a:endParaRPr>
          </a:p>
          <a:p>
            <a:endParaRPr lang="en-US" dirty="0">
              <a:latin typeface="+mj-lt"/>
            </a:endParaRPr>
          </a:p>
          <a:p>
            <a:endParaRPr lang="en-US" dirty="0">
              <a:latin typeface="+mj-lt"/>
            </a:endParaRPr>
          </a:p>
          <a:p>
            <a:pPr lvl="1"/>
            <a:endParaRPr lang="en-US" dirty="0">
              <a:latin typeface="+mj-lt"/>
            </a:endParaRPr>
          </a:p>
          <a:p>
            <a:pPr lvl="1"/>
            <a:endParaRPr lang="en-US" dirty="0">
              <a:latin typeface="+mj-lt"/>
            </a:endParaRPr>
          </a:p>
        </p:txBody>
      </p:sp>
      <p:pic>
        <p:nvPicPr>
          <p:cNvPr id="5" name="Picture 4" descr="A diagram of a mathematical equation&#10;&#10;Description automatically generated">
            <a:extLst>
              <a:ext uri="{FF2B5EF4-FFF2-40B4-BE49-F238E27FC236}">
                <a16:creationId xmlns:a16="http://schemas.microsoft.com/office/drawing/2014/main" id="{D3F0DE07-E1BF-F9F9-78F3-3F908E716552}"/>
              </a:ext>
            </a:extLst>
          </p:cNvPr>
          <p:cNvPicPr>
            <a:picLocks noChangeAspect="1"/>
          </p:cNvPicPr>
          <p:nvPr/>
        </p:nvPicPr>
        <p:blipFill>
          <a:blip r:embed="rId3"/>
          <a:stretch>
            <a:fillRect/>
          </a:stretch>
        </p:blipFill>
        <p:spPr>
          <a:xfrm>
            <a:off x="6096000" y="3428999"/>
            <a:ext cx="3292475" cy="3292475"/>
          </a:xfrm>
          <a:prstGeom prst="rect">
            <a:avLst/>
          </a:prstGeom>
        </p:spPr>
      </p:pic>
      <p:pic>
        <p:nvPicPr>
          <p:cNvPr id="10" name="Picture 9" descr="A diagram of an oscillating sine wave&#10;&#10;Description automatically generated">
            <a:extLst>
              <a:ext uri="{FF2B5EF4-FFF2-40B4-BE49-F238E27FC236}">
                <a16:creationId xmlns:a16="http://schemas.microsoft.com/office/drawing/2014/main" id="{B1F674BA-87BA-D0EF-4A1E-129FBC19F52F}"/>
              </a:ext>
            </a:extLst>
          </p:cNvPr>
          <p:cNvPicPr>
            <a:picLocks noChangeAspect="1"/>
          </p:cNvPicPr>
          <p:nvPr/>
        </p:nvPicPr>
        <p:blipFill>
          <a:blip r:embed="rId4"/>
          <a:stretch>
            <a:fillRect/>
          </a:stretch>
        </p:blipFill>
        <p:spPr>
          <a:xfrm>
            <a:off x="2144914" y="3429000"/>
            <a:ext cx="3550478" cy="3086184"/>
          </a:xfrm>
          <a:prstGeom prst="rect">
            <a:avLst/>
          </a:prstGeom>
        </p:spPr>
      </p:pic>
    </p:spTree>
    <p:extLst>
      <p:ext uri="{BB962C8B-B14F-4D97-AF65-F5344CB8AC3E}">
        <p14:creationId xmlns:p14="http://schemas.microsoft.com/office/powerpoint/2010/main" val="199682359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9D31A-AB6E-381E-CE39-B5B954348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D3836-7504-C2B6-A6C0-E8922C506EBC}"/>
              </a:ext>
            </a:extLst>
          </p:cNvPr>
          <p:cNvSpPr>
            <a:spLocks noGrp="1"/>
          </p:cNvSpPr>
          <p:nvPr>
            <p:ph type="title"/>
          </p:nvPr>
        </p:nvSpPr>
        <p:spPr>
          <a:xfrm>
            <a:off x="838199" y="537883"/>
            <a:ext cx="4783697" cy="1942810"/>
          </a:xfrm>
        </p:spPr>
        <p:txBody>
          <a:bodyPr anchor="b">
            <a:normAutofit/>
          </a:bodyPr>
          <a:lstStyle/>
          <a:p>
            <a:r>
              <a:rPr lang="en-US" sz="4000" dirty="0">
                <a:latin typeface="+mn-lt"/>
              </a:rPr>
              <a:t>Digital equivalent of the AM, FM and PM modulation</a:t>
            </a:r>
          </a:p>
        </p:txBody>
      </p:sp>
      <p:sp>
        <p:nvSpPr>
          <p:cNvPr id="6" name="Content Placeholder 2">
            <a:extLst>
              <a:ext uri="{FF2B5EF4-FFF2-40B4-BE49-F238E27FC236}">
                <a16:creationId xmlns:a16="http://schemas.microsoft.com/office/drawing/2014/main" id="{197B7CF7-4886-74CD-F4FB-998B9D1CE39E}"/>
              </a:ext>
            </a:extLst>
          </p:cNvPr>
          <p:cNvSpPr>
            <a:spLocks noGrp="1"/>
          </p:cNvSpPr>
          <p:nvPr>
            <p:ph idx="1"/>
          </p:nvPr>
        </p:nvSpPr>
        <p:spPr>
          <a:xfrm>
            <a:off x="838199" y="2686323"/>
            <a:ext cx="4783697" cy="3433583"/>
          </a:xfrm>
        </p:spPr>
        <p:txBody>
          <a:bodyPr>
            <a:normAutofit/>
          </a:bodyPr>
          <a:lstStyle/>
          <a:p>
            <a:r>
              <a:rPr lang="en-US" sz="2000">
                <a:latin typeface="+mj-lt"/>
              </a:rPr>
              <a:t>Digital variant of these schemes vary analog signal according to digital bits</a:t>
            </a:r>
          </a:p>
          <a:p>
            <a:pPr lvl="1"/>
            <a:r>
              <a:rPr lang="en-US" sz="2000">
                <a:latin typeface="+mj-lt"/>
              </a:rPr>
              <a:t>ASK: amplitude shift keying</a:t>
            </a:r>
          </a:p>
          <a:p>
            <a:pPr lvl="1"/>
            <a:r>
              <a:rPr lang="en-US" sz="2000">
                <a:latin typeface="+mj-lt"/>
              </a:rPr>
              <a:t>FSK: frequency shift keying</a:t>
            </a:r>
          </a:p>
          <a:p>
            <a:pPr lvl="1"/>
            <a:r>
              <a:rPr lang="en-US" sz="2000">
                <a:latin typeface="+mj-lt"/>
              </a:rPr>
              <a:t>PSK: phase shift keying</a:t>
            </a:r>
          </a:p>
          <a:p>
            <a:r>
              <a:rPr lang="en-US" sz="2000">
                <a:latin typeface="+mj-lt"/>
              </a:rPr>
              <a:t>Digital variants relevant when we talk about computer communication</a:t>
            </a:r>
          </a:p>
          <a:p>
            <a:pPr marL="457200" lvl="1" indent="0">
              <a:buNone/>
            </a:pPr>
            <a:endParaRPr lang="en-US" sz="2000">
              <a:latin typeface="+mj-lt"/>
            </a:endParaRPr>
          </a:p>
          <a:p>
            <a:endParaRPr lang="en-US" sz="2000">
              <a:latin typeface="+mj-lt"/>
            </a:endParaRPr>
          </a:p>
          <a:p>
            <a:endParaRPr lang="en-US" sz="2000">
              <a:latin typeface="+mj-lt"/>
            </a:endParaRPr>
          </a:p>
          <a:p>
            <a:endParaRPr lang="en-US" sz="2000">
              <a:latin typeface="+mj-lt"/>
            </a:endParaRPr>
          </a:p>
          <a:p>
            <a:endParaRPr lang="en-US" sz="2000">
              <a:latin typeface="+mj-lt"/>
            </a:endParaRPr>
          </a:p>
          <a:p>
            <a:pPr lvl="1"/>
            <a:endParaRPr lang="en-US" sz="2000">
              <a:latin typeface="+mj-lt"/>
            </a:endParaRPr>
          </a:p>
          <a:p>
            <a:pPr lvl="1"/>
            <a:endParaRPr lang="en-US" sz="2000">
              <a:latin typeface="+mj-lt"/>
            </a:endParaRPr>
          </a:p>
        </p:txBody>
      </p:sp>
      <p:pic>
        <p:nvPicPr>
          <p:cNvPr id="4" name="Picture 3" descr="A screenshot of a screen&#10;&#10;Description automatically generated">
            <a:extLst>
              <a:ext uri="{FF2B5EF4-FFF2-40B4-BE49-F238E27FC236}">
                <a16:creationId xmlns:a16="http://schemas.microsoft.com/office/drawing/2014/main" id="{E698359C-17CE-44CB-B08A-E49100EB3821}"/>
              </a:ext>
            </a:extLst>
          </p:cNvPr>
          <p:cNvPicPr>
            <a:picLocks noChangeAspect="1"/>
          </p:cNvPicPr>
          <p:nvPr/>
        </p:nvPicPr>
        <p:blipFill>
          <a:blip r:embed="rId3"/>
          <a:stretch>
            <a:fillRect/>
          </a:stretch>
        </p:blipFill>
        <p:spPr>
          <a:xfrm>
            <a:off x="6187112" y="537882"/>
            <a:ext cx="4967999" cy="5582023"/>
          </a:xfrm>
          <a:prstGeom prst="rect">
            <a:avLst/>
          </a:prstGeom>
        </p:spPr>
      </p:pic>
      <p:sp>
        <p:nvSpPr>
          <p:cNvPr id="8" name="Slide Number Placeholder 7">
            <a:extLst>
              <a:ext uri="{FF2B5EF4-FFF2-40B4-BE49-F238E27FC236}">
                <a16:creationId xmlns:a16="http://schemas.microsoft.com/office/drawing/2014/main" id="{075449D8-C58F-10B9-1247-2C9D38E2FF20}"/>
              </a:ext>
            </a:extLst>
          </p:cNvPr>
          <p:cNvSpPr>
            <a:spLocks noGrp="1"/>
          </p:cNvSpPr>
          <p:nvPr>
            <p:ph type="sldNum" sz="quarter" idx="12"/>
          </p:nvPr>
        </p:nvSpPr>
        <p:spPr>
          <a:xfrm>
            <a:off x="8610600" y="6356350"/>
            <a:ext cx="2743200" cy="365125"/>
          </a:xfrm>
        </p:spPr>
        <p:txBody>
          <a:bodyPr>
            <a:normAutofit/>
          </a:bodyPr>
          <a:lstStyle/>
          <a:p>
            <a:pPr>
              <a:spcAft>
                <a:spcPts val="600"/>
              </a:spcAft>
            </a:pPr>
            <a:fld id="{687B7451-1438-CB4A-8106-82A64F1C7D7B}" type="slidenum">
              <a:rPr lang="sv-SE" smtClean="0"/>
              <a:pPr>
                <a:spcAft>
                  <a:spcPts val="600"/>
                </a:spcAft>
              </a:pPr>
              <a:t>23</a:t>
            </a:fld>
            <a:endParaRPr lang="sv-SE"/>
          </a:p>
        </p:txBody>
      </p:sp>
    </p:spTree>
    <p:extLst>
      <p:ext uri="{BB962C8B-B14F-4D97-AF65-F5344CB8AC3E}">
        <p14:creationId xmlns:p14="http://schemas.microsoft.com/office/powerpoint/2010/main" val="258872555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24</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895370" y="347564"/>
            <a:ext cx="11757991" cy="1325563"/>
          </a:xfrm>
        </p:spPr>
        <p:txBody>
          <a:bodyPr>
            <a:normAutofit/>
          </a:bodyPr>
          <a:lstStyle/>
          <a:p>
            <a:r>
              <a:rPr lang="en-US" sz="4000" dirty="0">
                <a:latin typeface="+mn-lt"/>
              </a:rPr>
              <a:t>How radio waves propagate to the receiver</a:t>
            </a:r>
          </a:p>
        </p:txBody>
      </p:sp>
      <p:sp>
        <p:nvSpPr>
          <p:cNvPr id="9" name="Triangle 8">
            <a:extLst>
              <a:ext uri="{FF2B5EF4-FFF2-40B4-BE49-F238E27FC236}">
                <a16:creationId xmlns:a16="http://schemas.microsoft.com/office/drawing/2014/main" id="{4C1CC4C1-59E9-100E-5F75-301BE92661AF}"/>
              </a:ext>
            </a:extLst>
          </p:cNvPr>
          <p:cNvSpPr/>
          <p:nvPr/>
        </p:nvSpPr>
        <p:spPr>
          <a:xfrm rot="10800000">
            <a:off x="3190797"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017E402-1B55-919C-EC83-D67EFAD8E646}"/>
              </a:ext>
            </a:extLst>
          </p:cNvPr>
          <p:cNvCxnSpPr>
            <a:cxnSpLocks/>
            <a:stCxn id="9" idx="0"/>
          </p:cNvCxnSpPr>
          <p:nvPr/>
        </p:nvCxnSpPr>
        <p:spPr>
          <a:xfrm flipH="1">
            <a:off x="3530535" y="3247251"/>
            <a:ext cx="1" cy="10709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51535E-672B-27A8-C94E-B80996721486}"/>
              </a:ext>
            </a:extLst>
          </p:cNvPr>
          <p:cNvSpPr txBox="1"/>
          <p:nvPr/>
        </p:nvSpPr>
        <p:spPr>
          <a:xfrm>
            <a:off x="3916079" y="2756855"/>
            <a:ext cx="814301" cy="276999"/>
          </a:xfrm>
          <a:prstGeom prst="rect">
            <a:avLst/>
          </a:prstGeom>
          <a:noFill/>
        </p:spPr>
        <p:txBody>
          <a:bodyPr wrap="square" rtlCol="0">
            <a:spAutoFit/>
          </a:bodyPr>
          <a:lstStyle/>
          <a:p>
            <a:r>
              <a:rPr lang="en-US" sz="1200" dirty="0">
                <a:latin typeface="+mj-lt"/>
              </a:rPr>
              <a:t>Antenna</a:t>
            </a:r>
          </a:p>
        </p:txBody>
      </p:sp>
      <p:sp>
        <p:nvSpPr>
          <p:cNvPr id="13" name="TextBox 12">
            <a:extLst>
              <a:ext uri="{FF2B5EF4-FFF2-40B4-BE49-F238E27FC236}">
                <a16:creationId xmlns:a16="http://schemas.microsoft.com/office/drawing/2014/main" id="{E4509226-77F9-4F42-1483-6D3C70A2BE78}"/>
              </a:ext>
            </a:extLst>
          </p:cNvPr>
          <p:cNvSpPr txBox="1"/>
          <p:nvPr/>
        </p:nvSpPr>
        <p:spPr>
          <a:xfrm>
            <a:off x="2983510" y="4856540"/>
            <a:ext cx="1195782" cy="584775"/>
          </a:xfrm>
          <a:prstGeom prst="rect">
            <a:avLst/>
          </a:prstGeom>
          <a:noFill/>
        </p:spPr>
        <p:txBody>
          <a:bodyPr wrap="square" rtlCol="0">
            <a:spAutoFit/>
          </a:bodyPr>
          <a:lstStyle/>
          <a:p>
            <a:pPr algn="ctr"/>
            <a:r>
              <a:rPr lang="en-US" sz="1600" dirty="0">
                <a:latin typeface="+mj-lt"/>
              </a:rPr>
              <a:t>Transmitting </a:t>
            </a:r>
          </a:p>
          <a:p>
            <a:pPr algn="ctr"/>
            <a:r>
              <a:rPr lang="en-US" sz="1600" dirty="0">
                <a:latin typeface="+mj-lt"/>
              </a:rPr>
              <a:t>Device</a:t>
            </a:r>
          </a:p>
        </p:txBody>
      </p:sp>
      <p:cxnSp>
        <p:nvCxnSpPr>
          <p:cNvPr id="14" name="Straight Arrow Connector 13">
            <a:extLst>
              <a:ext uri="{FF2B5EF4-FFF2-40B4-BE49-F238E27FC236}">
                <a16:creationId xmlns:a16="http://schemas.microsoft.com/office/drawing/2014/main" id="{E56DDB73-E95B-6D56-5E6E-F1E04CA8B54F}"/>
              </a:ext>
            </a:extLst>
          </p:cNvPr>
          <p:cNvCxnSpPr>
            <a:cxnSpLocks/>
          </p:cNvCxnSpPr>
          <p:nvPr/>
        </p:nvCxnSpPr>
        <p:spPr>
          <a:xfrm>
            <a:off x="4730380" y="303385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B86218-36BF-5FA8-9839-EB75D78DBEB5}"/>
              </a:ext>
            </a:extLst>
          </p:cNvPr>
          <p:cNvSpPr txBox="1"/>
          <p:nvPr/>
        </p:nvSpPr>
        <p:spPr>
          <a:xfrm>
            <a:off x="5211294" y="2705329"/>
            <a:ext cx="1769412" cy="276999"/>
          </a:xfrm>
          <a:prstGeom prst="rect">
            <a:avLst/>
          </a:prstGeom>
          <a:noFill/>
        </p:spPr>
        <p:txBody>
          <a:bodyPr wrap="square" rtlCol="0">
            <a:spAutoFit/>
          </a:bodyPr>
          <a:lstStyle/>
          <a:p>
            <a:r>
              <a:rPr lang="en-US" sz="1200" dirty="0">
                <a:latin typeface="+mj-lt"/>
              </a:rPr>
              <a:t>Radio frequency signal</a:t>
            </a:r>
          </a:p>
        </p:txBody>
      </p:sp>
      <p:sp>
        <p:nvSpPr>
          <p:cNvPr id="16" name="Triangle 15">
            <a:extLst>
              <a:ext uri="{FF2B5EF4-FFF2-40B4-BE49-F238E27FC236}">
                <a16:creationId xmlns:a16="http://schemas.microsoft.com/office/drawing/2014/main" id="{FE948075-1C9E-E562-01D7-4F60A631FBA6}"/>
              </a:ext>
            </a:extLst>
          </p:cNvPr>
          <p:cNvSpPr/>
          <p:nvPr/>
        </p:nvSpPr>
        <p:spPr>
          <a:xfrm rot="10800000">
            <a:off x="8106852" y="268799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FA293C6-BA98-63DC-5E4B-9F13A572E6A7}"/>
              </a:ext>
            </a:extLst>
          </p:cNvPr>
          <p:cNvCxnSpPr>
            <a:cxnSpLocks/>
          </p:cNvCxnSpPr>
          <p:nvPr/>
        </p:nvCxnSpPr>
        <p:spPr>
          <a:xfrm>
            <a:off x="8446591" y="324725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45E783E-E41D-090B-FD80-519255C4BE90}"/>
              </a:ext>
            </a:extLst>
          </p:cNvPr>
          <p:cNvSpPr txBox="1"/>
          <p:nvPr/>
        </p:nvSpPr>
        <p:spPr>
          <a:xfrm>
            <a:off x="7868610" y="4856540"/>
            <a:ext cx="1155961" cy="584775"/>
          </a:xfrm>
          <a:prstGeom prst="rect">
            <a:avLst/>
          </a:prstGeom>
          <a:noFill/>
        </p:spPr>
        <p:txBody>
          <a:bodyPr wrap="square" rtlCol="0">
            <a:spAutoFit/>
          </a:bodyPr>
          <a:lstStyle/>
          <a:p>
            <a:pPr algn="ctr"/>
            <a:r>
              <a:rPr lang="en-US" sz="1600" dirty="0">
                <a:latin typeface="+mj-lt"/>
              </a:rPr>
              <a:t>Receiving Device</a:t>
            </a:r>
          </a:p>
        </p:txBody>
      </p:sp>
    </p:spTree>
    <p:extLst>
      <p:ext uri="{BB962C8B-B14F-4D97-AF65-F5344CB8AC3E}">
        <p14:creationId xmlns:p14="http://schemas.microsoft.com/office/powerpoint/2010/main" val="21526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5" grpId="0"/>
      <p:bldP spid="16"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B78C6-4A0C-7F62-5F6C-788580A470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2B803-DFC9-BD70-E779-FBE79E0D9EEC}"/>
              </a:ext>
            </a:extLst>
          </p:cNvPr>
          <p:cNvSpPr>
            <a:spLocks noGrp="1"/>
          </p:cNvSpPr>
          <p:nvPr>
            <p:ph type="sldNum" sz="quarter" idx="12"/>
          </p:nvPr>
        </p:nvSpPr>
        <p:spPr/>
        <p:txBody>
          <a:bodyPr/>
          <a:lstStyle/>
          <a:p>
            <a:fld id="{0778C724-3839-4D76-A707-B4C23905D055}" type="slidenum">
              <a:rPr lang="en-US" smtClean="0"/>
              <a:t>25</a:t>
            </a:fld>
            <a:endParaRPr lang="en-US"/>
          </a:p>
        </p:txBody>
      </p:sp>
      <p:sp>
        <p:nvSpPr>
          <p:cNvPr id="7" name="Title 1">
            <a:extLst>
              <a:ext uri="{FF2B5EF4-FFF2-40B4-BE49-F238E27FC236}">
                <a16:creationId xmlns:a16="http://schemas.microsoft.com/office/drawing/2014/main" id="{B3AD9DFB-861C-D933-0B88-31038994325C}"/>
              </a:ext>
            </a:extLst>
          </p:cNvPr>
          <p:cNvSpPr>
            <a:spLocks noGrp="1"/>
          </p:cNvSpPr>
          <p:nvPr>
            <p:ph type="title"/>
          </p:nvPr>
        </p:nvSpPr>
        <p:spPr>
          <a:xfrm>
            <a:off x="446483" y="136525"/>
            <a:ext cx="11757991" cy="1325563"/>
          </a:xfrm>
        </p:spPr>
        <p:txBody>
          <a:bodyPr>
            <a:normAutofit/>
          </a:bodyPr>
          <a:lstStyle/>
          <a:p>
            <a:r>
              <a:rPr lang="en-US" sz="4000" dirty="0">
                <a:latin typeface="+mn-lt"/>
              </a:rPr>
              <a:t>How radio waves radiate out from transceiver</a:t>
            </a:r>
          </a:p>
        </p:txBody>
      </p:sp>
      <p:sp>
        <p:nvSpPr>
          <p:cNvPr id="8" name="Footer Placeholder 1">
            <a:extLst>
              <a:ext uri="{FF2B5EF4-FFF2-40B4-BE49-F238E27FC236}">
                <a16:creationId xmlns:a16="http://schemas.microsoft.com/office/drawing/2014/main" id="{4AC31B7F-9726-798C-2D06-73AE2000E7A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2BA9D6C-C78D-65F6-28A4-4C9114B2FB0E}"/>
              </a:ext>
            </a:extLst>
          </p:cNvPr>
          <p:cNvSpPr>
            <a:spLocks noGrp="1"/>
          </p:cNvSpPr>
          <p:nvPr>
            <p:ph idx="1"/>
          </p:nvPr>
        </p:nvSpPr>
        <p:spPr>
          <a:xfrm>
            <a:off x="446483" y="1253909"/>
            <a:ext cx="11518922" cy="4846638"/>
          </a:xfrm>
        </p:spPr>
        <p:txBody>
          <a:bodyPr>
            <a:normAutofit/>
          </a:bodyPr>
          <a:lstStyle/>
          <a:p>
            <a:r>
              <a:rPr lang="en-US" sz="2800" dirty="0">
                <a:latin typeface="+mj-lt"/>
              </a:rPr>
              <a:t> </a:t>
            </a:r>
            <a:r>
              <a:rPr lang="en-US" sz="2800" b="1" dirty="0">
                <a:latin typeface="+mj-lt"/>
              </a:rPr>
              <a:t>Antenna: </a:t>
            </a:r>
            <a:r>
              <a:rPr lang="en-US" sz="2800" dirty="0">
                <a:latin typeface="+mj-lt"/>
              </a:rPr>
              <a:t>An electrical conductor or system of conductors</a:t>
            </a:r>
          </a:p>
          <a:p>
            <a:pPr lvl="1"/>
            <a:r>
              <a:rPr lang="en-US" dirty="0">
                <a:latin typeface="+mj-lt"/>
              </a:rPr>
              <a:t>Transmission: radio frequency electrical energy converted into electromagnetic energy</a:t>
            </a:r>
          </a:p>
          <a:p>
            <a:pPr lvl="1"/>
            <a:r>
              <a:rPr lang="en-US" dirty="0">
                <a:latin typeface="+mj-lt"/>
              </a:rPr>
              <a:t>Reception: the reverse occurs, electromagnetic energy converted into electrical energy</a:t>
            </a:r>
          </a:p>
          <a:p>
            <a:r>
              <a:rPr lang="en-US" dirty="0">
                <a:latin typeface="+mj-lt"/>
              </a:rPr>
              <a:t>Antennas can be categorized intro directional or omnidirectional</a:t>
            </a:r>
          </a:p>
          <a:p>
            <a:pPr lvl="1"/>
            <a:r>
              <a:rPr lang="en-US" dirty="0">
                <a:latin typeface="+mj-lt"/>
              </a:rPr>
              <a:t>Based on the radiation pattern of the antenna</a:t>
            </a:r>
          </a:p>
        </p:txBody>
      </p:sp>
      <p:pic>
        <p:nvPicPr>
          <p:cNvPr id="12" name="Picture 11" descr="Graphical user interface&#10;&#10;Description automatically generated">
            <a:extLst>
              <a:ext uri="{FF2B5EF4-FFF2-40B4-BE49-F238E27FC236}">
                <a16:creationId xmlns:a16="http://schemas.microsoft.com/office/drawing/2014/main" id="{A466DBDE-652F-1CD5-E74C-7A1807DD0F59}"/>
              </a:ext>
            </a:extLst>
          </p:cNvPr>
          <p:cNvPicPr>
            <a:picLocks noChangeAspect="1"/>
          </p:cNvPicPr>
          <p:nvPr/>
        </p:nvPicPr>
        <p:blipFill>
          <a:blip r:embed="rId2"/>
          <a:stretch>
            <a:fillRect/>
          </a:stretch>
        </p:blipFill>
        <p:spPr>
          <a:xfrm>
            <a:off x="2261128" y="3677228"/>
            <a:ext cx="8128700" cy="2494947"/>
          </a:xfrm>
          <a:prstGeom prst="rect">
            <a:avLst/>
          </a:prstGeom>
        </p:spPr>
      </p:pic>
    </p:spTree>
    <p:extLst>
      <p:ext uri="{BB962C8B-B14F-4D97-AF65-F5344CB8AC3E}">
        <p14:creationId xmlns:p14="http://schemas.microsoft.com/office/powerpoint/2010/main" val="3999623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26</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459639" y="136525"/>
            <a:ext cx="12194181" cy="1325563"/>
          </a:xfrm>
        </p:spPr>
        <p:txBody>
          <a:bodyPr>
            <a:normAutofit/>
          </a:bodyPr>
          <a:lstStyle/>
          <a:p>
            <a:r>
              <a:rPr lang="en-US" sz="4000" dirty="0">
                <a:latin typeface="+mn-lt"/>
              </a:rPr>
              <a:t>Common antenna types used for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437586" y="1248267"/>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Monopole: </a:t>
            </a:r>
            <a:r>
              <a:rPr lang="en-US" dirty="0">
                <a:latin typeface="+mj-lt"/>
              </a:rPr>
              <a:t>A straight wire mounted on conductive surface (ground plane)</a:t>
            </a:r>
          </a:p>
          <a:p>
            <a:r>
              <a:rPr lang="en-US" b="1" dirty="0">
                <a:latin typeface="+mj-lt"/>
              </a:rPr>
              <a:t>Array: A</a:t>
            </a:r>
            <a:r>
              <a:rPr lang="en-US" dirty="0">
                <a:latin typeface="+mj-lt"/>
              </a:rPr>
              <a:t> set of connected antenna elements working together</a:t>
            </a:r>
          </a:p>
          <a:p>
            <a:r>
              <a:rPr lang="en-US" b="1" dirty="0">
                <a:latin typeface="+mj-lt"/>
              </a:rPr>
              <a:t>Loop: </a:t>
            </a:r>
            <a:r>
              <a:rPr lang="en-US" dirty="0">
                <a:latin typeface="+mj-lt"/>
              </a:rPr>
              <a:t>A loop or wire or a conductor that acts like an antenna</a:t>
            </a:r>
          </a:p>
          <a:p>
            <a:r>
              <a:rPr lang="en-US" b="1" dirty="0">
                <a:latin typeface="+mj-lt"/>
              </a:rPr>
              <a:t>Aperture:  T</a:t>
            </a:r>
            <a:r>
              <a:rPr lang="en-US" dirty="0">
                <a:latin typeface="+mj-lt"/>
              </a:rPr>
              <a:t>ransmits/receives electromagnetic wave through a hole</a:t>
            </a:r>
          </a:p>
          <a:p>
            <a:r>
              <a:rPr lang="en-US" dirty="0">
                <a:latin typeface="+mj-lt"/>
              </a:rPr>
              <a:t>….. (and even more exists) …..</a:t>
            </a:r>
          </a:p>
        </p:txBody>
      </p:sp>
      <p:pic>
        <p:nvPicPr>
          <p:cNvPr id="9" name="Picture 8" descr="A tower with wires coming out of it&#10;&#10;Description automatically generated">
            <a:extLst>
              <a:ext uri="{FF2B5EF4-FFF2-40B4-BE49-F238E27FC236}">
                <a16:creationId xmlns:a16="http://schemas.microsoft.com/office/drawing/2014/main" id="{33B9293A-2D64-5F45-8C92-A472EB11DABB}"/>
              </a:ext>
            </a:extLst>
          </p:cNvPr>
          <p:cNvPicPr>
            <a:picLocks noChangeAspect="1"/>
          </p:cNvPicPr>
          <p:nvPr/>
        </p:nvPicPr>
        <p:blipFill>
          <a:blip r:embed="rId2"/>
          <a:stretch>
            <a:fillRect/>
          </a:stretch>
        </p:blipFill>
        <p:spPr>
          <a:xfrm>
            <a:off x="437586" y="3755201"/>
            <a:ext cx="2783711" cy="2783711"/>
          </a:xfrm>
          <a:prstGeom prst="rect">
            <a:avLst/>
          </a:prstGeom>
        </p:spPr>
      </p:pic>
      <p:pic>
        <p:nvPicPr>
          <p:cNvPr id="11" name="Picture 10" descr="A drawing of a satellite dish&#10;&#10;Description automatically generated">
            <a:extLst>
              <a:ext uri="{FF2B5EF4-FFF2-40B4-BE49-F238E27FC236}">
                <a16:creationId xmlns:a16="http://schemas.microsoft.com/office/drawing/2014/main" id="{36749314-8864-723D-0623-0D90702940EF}"/>
              </a:ext>
            </a:extLst>
          </p:cNvPr>
          <p:cNvPicPr>
            <a:picLocks noChangeAspect="1"/>
          </p:cNvPicPr>
          <p:nvPr/>
        </p:nvPicPr>
        <p:blipFill>
          <a:blip r:embed="rId3"/>
          <a:stretch>
            <a:fillRect/>
          </a:stretch>
        </p:blipFill>
        <p:spPr>
          <a:xfrm>
            <a:off x="3333026" y="3841128"/>
            <a:ext cx="2411450" cy="2411450"/>
          </a:xfrm>
          <a:prstGeom prst="rect">
            <a:avLst/>
          </a:prstGeom>
        </p:spPr>
      </p:pic>
      <p:pic>
        <p:nvPicPr>
          <p:cNvPr id="13" name="Picture 12">
            <a:extLst>
              <a:ext uri="{FF2B5EF4-FFF2-40B4-BE49-F238E27FC236}">
                <a16:creationId xmlns:a16="http://schemas.microsoft.com/office/drawing/2014/main" id="{BA080CA9-A73B-B375-B203-1654E9B56D18}"/>
              </a:ext>
            </a:extLst>
          </p:cNvPr>
          <p:cNvPicPr>
            <a:picLocks noChangeAspect="1"/>
          </p:cNvPicPr>
          <p:nvPr/>
        </p:nvPicPr>
        <p:blipFill>
          <a:blip r:embed="rId4"/>
          <a:stretch>
            <a:fillRect/>
          </a:stretch>
        </p:blipFill>
        <p:spPr>
          <a:xfrm>
            <a:off x="9673884" y="4073247"/>
            <a:ext cx="1960489" cy="2162035"/>
          </a:xfrm>
          <a:prstGeom prst="rect">
            <a:avLst/>
          </a:prstGeom>
        </p:spPr>
      </p:pic>
      <p:pic>
        <p:nvPicPr>
          <p:cNvPr id="15" name="Picture 14">
            <a:extLst>
              <a:ext uri="{FF2B5EF4-FFF2-40B4-BE49-F238E27FC236}">
                <a16:creationId xmlns:a16="http://schemas.microsoft.com/office/drawing/2014/main" id="{0D0C8EC0-1B3C-2924-9DC0-B11392252F43}"/>
              </a:ext>
            </a:extLst>
          </p:cNvPr>
          <p:cNvPicPr>
            <a:picLocks noChangeAspect="1"/>
          </p:cNvPicPr>
          <p:nvPr/>
        </p:nvPicPr>
        <p:blipFill>
          <a:blip r:embed="rId5"/>
          <a:stretch>
            <a:fillRect/>
          </a:stretch>
        </p:blipFill>
        <p:spPr>
          <a:xfrm>
            <a:off x="6556730" y="3745354"/>
            <a:ext cx="2108130" cy="2510014"/>
          </a:xfrm>
          <a:prstGeom prst="rect">
            <a:avLst/>
          </a:prstGeom>
        </p:spPr>
      </p:pic>
    </p:spTree>
    <p:extLst>
      <p:ext uri="{BB962C8B-B14F-4D97-AF65-F5344CB8AC3E}">
        <p14:creationId xmlns:p14="http://schemas.microsoft.com/office/powerpoint/2010/main" val="313417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27</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446484" y="136525"/>
            <a:ext cx="10692572" cy="1325563"/>
          </a:xfrm>
        </p:spPr>
        <p:txBody>
          <a:bodyPr>
            <a:normAutofit/>
          </a:bodyPr>
          <a:lstStyle/>
          <a:p>
            <a:r>
              <a:rPr lang="en-US" sz="4000" dirty="0">
                <a:latin typeface="+mn-lt"/>
              </a:rPr>
              <a:t>Dipole antenna types used for communication</a:t>
            </a:r>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318052" y="1416719"/>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Dipole antenna: </a:t>
            </a:r>
            <a:r>
              <a:rPr lang="en-US" dirty="0">
                <a:latin typeface="+mj-lt"/>
              </a:rPr>
              <a:t>A simple antenna consisting of wires pointed in opposite directions arranged either horizontally or vertically, with end of each wire connected to the radio and the other end is hanging in the free space</a:t>
            </a:r>
            <a:endParaRPr lang="en-US" sz="2400" b="1" dirty="0">
              <a:latin typeface="+mj-lt"/>
            </a:endParaRPr>
          </a:p>
          <a:p>
            <a:pPr algn="just"/>
            <a:r>
              <a:rPr lang="en-US" b="1" dirty="0">
                <a:latin typeface="+mj-lt"/>
              </a:rPr>
              <a:t>Half-wave dipole: </a:t>
            </a:r>
            <a:r>
              <a:rPr lang="en-US" dirty="0">
                <a:latin typeface="+mj-lt"/>
              </a:rPr>
              <a:t>A more efficient variation of dipole antenna is the half-wave dipole antenna, which radiates energy efficiently when the wavelength of radio signal is twice the electrical length of the antenna</a:t>
            </a:r>
          </a:p>
        </p:txBody>
      </p:sp>
      <p:pic>
        <p:nvPicPr>
          <p:cNvPr id="3" name="Picture 2" descr="A drawing of a television&#10;&#10;Description automatically generated">
            <a:extLst>
              <a:ext uri="{FF2B5EF4-FFF2-40B4-BE49-F238E27FC236}">
                <a16:creationId xmlns:a16="http://schemas.microsoft.com/office/drawing/2014/main" id="{B6D0A217-361D-D5B0-4E10-07978A06A803}"/>
              </a:ext>
            </a:extLst>
          </p:cNvPr>
          <p:cNvPicPr>
            <a:picLocks noChangeAspect="1"/>
          </p:cNvPicPr>
          <p:nvPr/>
        </p:nvPicPr>
        <p:blipFill>
          <a:blip r:embed="rId2"/>
          <a:stretch>
            <a:fillRect/>
          </a:stretch>
        </p:blipFill>
        <p:spPr>
          <a:xfrm>
            <a:off x="2923054" y="4224306"/>
            <a:ext cx="2497169" cy="2497169"/>
          </a:xfrm>
          <a:prstGeom prst="rect">
            <a:avLst/>
          </a:prstGeom>
        </p:spPr>
      </p:pic>
      <p:pic>
        <p:nvPicPr>
          <p:cNvPr id="12" name="Picture 11" descr="A drawing of a radio antenna&#10;&#10;Description automatically generated">
            <a:extLst>
              <a:ext uri="{FF2B5EF4-FFF2-40B4-BE49-F238E27FC236}">
                <a16:creationId xmlns:a16="http://schemas.microsoft.com/office/drawing/2014/main" id="{0B5C6A49-FDE4-3B91-B16C-0256FB4C574C}"/>
              </a:ext>
            </a:extLst>
          </p:cNvPr>
          <p:cNvPicPr>
            <a:picLocks noChangeAspect="1"/>
          </p:cNvPicPr>
          <p:nvPr/>
        </p:nvPicPr>
        <p:blipFill>
          <a:blip r:embed="rId3"/>
          <a:stretch>
            <a:fillRect/>
          </a:stretch>
        </p:blipFill>
        <p:spPr>
          <a:xfrm>
            <a:off x="6299682" y="4107755"/>
            <a:ext cx="2497169" cy="2497169"/>
          </a:xfrm>
          <a:prstGeom prst="rect">
            <a:avLst/>
          </a:prstGeom>
        </p:spPr>
      </p:pic>
    </p:spTree>
    <p:extLst>
      <p:ext uri="{BB962C8B-B14F-4D97-AF65-F5344CB8AC3E}">
        <p14:creationId xmlns:p14="http://schemas.microsoft.com/office/powerpoint/2010/main" val="2420017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C6681-4B30-A5D4-6144-9332496A48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DD67E3-D333-59C0-5740-B5C13C5C0707}"/>
              </a:ext>
            </a:extLst>
          </p:cNvPr>
          <p:cNvSpPr>
            <a:spLocks noGrp="1"/>
          </p:cNvSpPr>
          <p:nvPr>
            <p:ph type="sldNum" sz="quarter" idx="12"/>
          </p:nvPr>
        </p:nvSpPr>
        <p:spPr/>
        <p:txBody>
          <a:bodyPr/>
          <a:lstStyle/>
          <a:p>
            <a:fld id="{0778C724-3839-4D76-A707-B4C23905D055}" type="slidenum">
              <a:rPr lang="en-US" smtClean="0"/>
              <a:t>28</a:t>
            </a:fld>
            <a:endParaRPr lang="en-US"/>
          </a:p>
        </p:txBody>
      </p:sp>
      <p:sp>
        <p:nvSpPr>
          <p:cNvPr id="7" name="Title 1">
            <a:extLst>
              <a:ext uri="{FF2B5EF4-FFF2-40B4-BE49-F238E27FC236}">
                <a16:creationId xmlns:a16="http://schemas.microsoft.com/office/drawing/2014/main" id="{56EE0B77-E1BE-645B-DAC5-8C254C1F3B90}"/>
              </a:ext>
            </a:extLst>
          </p:cNvPr>
          <p:cNvSpPr>
            <a:spLocks noGrp="1"/>
          </p:cNvSpPr>
          <p:nvPr>
            <p:ph type="title"/>
          </p:nvPr>
        </p:nvSpPr>
        <p:spPr>
          <a:xfrm>
            <a:off x="446484" y="136525"/>
            <a:ext cx="10692572" cy="1325563"/>
          </a:xfrm>
        </p:spPr>
        <p:txBody>
          <a:bodyPr>
            <a:normAutofit/>
          </a:bodyPr>
          <a:lstStyle/>
          <a:p>
            <a:r>
              <a:rPr lang="en-US" sz="4000" dirty="0">
                <a:latin typeface="+mn-lt"/>
              </a:rPr>
              <a:t>Relationship between antenna size and frequency</a:t>
            </a:r>
          </a:p>
        </p:txBody>
      </p:sp>
      <p:sp>
        <p:nvSpPr>
          <p:cNvPr id="6" name="Content Placeholder 2">
            <a:extLst>
              <a:ext uri="{FF2B5EF4-FFF2-40B4-BE49-F238E27FC236}">
                <a16:creationId xmlns:a16="http://schemas.microsoft.com/office/drawing/2014/main" id="{A30C1C84-7DB4-4CE5-C684-9411921F6F0D}"/>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E4B764C-E90F-D701-2307-DA6E97B1B7F2}"/>
              </a:ext>
            </a:extLst>
          </p:cNvPr>
          <p:cNvSpPr txBox="1">
            <a:spLocks/>
          </p:cNvSpPr>
          <p:nvPr/>
        </p:nvSpPr>
        <p:spPr>
          <a:xfrm>
            <a:off x="673078" y="1440531"/>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latin typeface="+mj-lt"/>
              </a:rPr>
              <a:t>Antenna size is </a:t>
            </a:r>
            <a:r>
              <a:rPr lang="en-US" b="1" dirty="0"/>
              <a:t>inversely</a:t>
            </a:r>
            <a:r>
              <a:rPr lang="en-US" dirty="0">
                <a:latin typeface="+mj-lt"/>
              </a:rPr>
              <a:t> proportional to the frequency of radio wave</a:t>
            </a:r>
          </a:p>
          <a:p>
            <a:pPr lvl="1" algn="just"/>
            <a:r>
              <a:rPr lang="en-US" dirty="0">
                <a:latin typeface="+mj-lt"/>
              </a:rPr>
              <a:t>Higher the frequency, smaller the antenna size</a:t>
            </a:r>
          </a:p>
          <a:p>
            <a:pPr lvl="1" algn="just"/>
            <a:r>
              <a:rPr lang="en-US" dirty="0">
                <a:latin typeface="+mj-lt"/>
              </a:rPr>
              <a:t>Lower frequency, larger is the antenna size</a:t>
            </a:r>
          </a:p>
          <a:p>
            <a:pPr marL="0" indent="0" algn="just">
              <a:buNone/>
            </a:pPr>
            <a:r>
              <a:rPr lang="en-US" b="1" dirty="0"/>
              <a:t>For example:</a:t>
            </a:r>
          </a:p>
          <a:p>
            <a:pPr algn="just"/>
            <a:r>
              <a:rPr lang="en-US" b="1" dirty="0">
                <a:latin typeface="+mj-lt"/>
              </a:rPr>
              <a:t>Dipole:  </a:t>
            </a:r>
            <a:r>
              <a:rPr lang="en-US" dirty="0">
                <a:latin typeface="+mj-lt"/>
              </a:rPr>
              <a:t>Length of the conductor is half of the wave length of radio wave</a:t>
            </a:r>
          </a:p>
          <a:p>
            <a:pPr algn="just"/>
            <a:r>
              <a:rPr lang="en-US" b="1" dirty="0">
                <a:latin typeface="+mj-lt"/>
              </a:rPr>
              <a:t>Half-wave dipole: </a:t>
            </a:r>
            <a:r>
              <a:rPr lang="en-US" dirty="0">
                <a:latin typeface="+mj-lt"/>
              </a:rPr>
              <a:t>Length of conductor is quarter wavelength of radio wave</a:t>
            </a:r>
          </a:p>
        </p:txBody>
      </p:sp>
      <p:pic>
        <p:nvPicPr>
          <p:cNvPr id="8" name="Picture 7" descr="A diagram of a voltage&#10;&#10;Description automatically generated">
            <a:extLst>
              <a:ext uri="{FF2B5EF4-FFF2-40B4-BE49-F238E27FC236}">
                <a16:creationId xmlns:a16="http://schemas.microsoft.com/office/drawing/2014/main" id="{8BB6AC09-EB08-D76D-F775-AB31F70EB276}"/>
              </a:ext>
            </a:extLst>
          </p:cNvPr>
          <p:cNvPicPr>
            <a:picLocks noChangeAspect="1"/>
          </p:cNvPicPr>
          <p:nvPr/>
        </p:nvPicPr>
        <p:blipFill>
          <a:blip r:embed="rId2"/>
          <a:stretch>
            <a:fillRect/>
          </a:stretch>
        </p:blipFill>
        <p:spPr>
          <a:xfrm>
            <a:off x="3930650" y="4362010"/>
            <a:ext cx="4330700" cy="2006600"/>
          </a:xfrm>
          <a:prstGeom prst="rect">
            <a:avLst/>
          </a:prstGeom>
        </p:spPr>
      </p:pic>
    </p:spTree>
    <p:extLst>
      <p:ext uri="{BB962C8B-B14F-4D97-AF65-F5344CB8AC3E}">
        <p14:creationId xmlns:p14="http://schemas.microsoft.com/office/powerpoint/2010/main" val="2720490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505CE-7BD1-D2C3-0204-7D5429B28A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3BA9A2-5D94-7520-96E5-446AEF711BF8}"/>
              </a:ext>
            </a:extLst>
          </p:cNvPr>
          <p:cNvSpPr>
            <a:spLocks noGrp="1"/>
          </p:cNvSpPr>
          <p:nvPr>
            <p:ph type="sldNum" sz="quarter" idx="12"/>
          </p:nvPr>
        </p:nvSpPr>
        <p:spPr/>
        <p:txBody>
          <a:bodyPr/>
          <a:lstStyle/>
          <a:p>
            <a:fld id="{0778C724-3839-4D76-A707-B4C23905D055}" type="slidenum">
              <a:rPr lang="en-US" smtClean="0"/>
              <a:t>29</a:t>
            </a:fld>
            <a:endParaRPr lang="en-US"/>
          </a:p>
        </p:txBody>
      </p:sp>
      <p:sp>
        <p:nvSpPr>
          <p:cNvPr id="7" name="Title 1">
            <a:extLst>
              <a:ext uri="{FF2B5EF4-FFF2-40B4-BE49-F238E27FC236}">
                <a16:creationId xmlns:a16="http://schemas.microsoft.com/office/drawing/2014/main" id="{817413C6-17A2-DDC7-93D6-1083F590D8E5}"/>
              </a:ext>
            </a:extLst>
          </p:cNvPr>
          <p:cNvSpPr>
            <a:spLocks noGrp="1"/>
          </p:cNvSpPr>
          <p:nvPr>
            <p:ph type="title"/>
          </p:nvPr>
        </p:nvSpPr>
        <p:spPr>
          <a:xfrm>
            <a:off x="446484" y="136525"/>
            <a:ext cx="10692572" cy="1325563"/>
          </a:xfrm>
        </p:spPr>
        <p:txBody>
          <a:bodyPr>
            <a:normAutofit/>
          </a:bodyPr>
          <a:lstStyle/>
          <a:p>
            <a:r>
              <a:rPr lang="en-US" sz="4000" dirty="0">
                <a:latin typeface="+mn-lt"/>
              </a:rPr>
              <a:t>Understanding the performance of an antenna</a:t>
            </a:r>
          </a:p>
        </p:txBody>
      </p:sp>
      <p:sp>
        <p:nvSpPr>
          <p:cNvPr id="6" name="Content Placeholder 2">
            <a:extLst>
              <a:ext uri="{FF2B5EF4-FFF2-40B4-BE49-F238E27FC236}">
                <a16:creationId xmlns:a16="http://schemas.microsoft.com/office/drawing/2014/main" id="{FA7E5EC6-055B-6FBD-0909-38AF6E586564}"/>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0C26E0BA-504A-1F13-8A53-AD68C75DBA04}"/>
              </a:ext>
            </a:extLst>
          </p:cNvPr>
          <p:cNvSpPr txBox="1">
            <a:spLocks/>
          </p:cNvSpPr>
          <p:nvPr/>
        </p:nvSpPr>
        <p:spPr>
          <a:xfrm>
            <a:off x="533583" y="1371349"/>
            <a:ext cx="11124833" cy="3998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Gain of antenna: </a:t>
            </a:r>
            <a:r>
              <a:rPr lang="en-US" dirty="0">
                <a:latin typeface="+mj-lt"/>
              </a:rPr>
              <a:t>It is a dimensionless quantity that measures the ability of an antenna to direct or receive radio waves in a particular direction compared to a reference. It is usually measured in the unit of decibel (dB)</a:t>
            </a:r>
          </a:p>
          <a:p>
            <a:pPr lvl="1" algn="just"/>
            <a:r>
              <a:rPr lang="en-US" dirty="0">
                <a:latin typeface="+mj-lt"/>
              </a:rPr>
              <a:t>Often measured in reference to hypothetical isotropic antenna (</a:t>
            </a:r>
            <a:r>
              <a:rPr lang="en-US" dirty="0" err="1">
                <a:latin typeface="+mj-lt"/>
              </a:rPr>
              <a:t>dBi</a:t>
            </a:r>
            <a:r>
              <a:rPr lang="en-US" dirty="0">
                <a:latin typeface="+mj-lt"/>
              </a:rPr>
              <a:t>)</a:t>
            </a:r>
          </a:p>
          <a:p>
            <a:pPr lvl="1" algn="just"/>
            <a:r>
              <a:rPr lang="en-US" dirty="0">
                <a:latin typeface="+mj-lt"/>
              </a:rPr>
              <a:t>Can be measured in reference to a halfwave dipole antenna (</a:t>
            </a:r>
            <a:r>
              <a:rPr lang="en-US" dirty="0" err="1">
                <a:latin typeface="+mj-lt"/>
              </a:rPr>
              <a:t>dBd</a:t>
            </a:r>
            <a:r>
              <a:rPr lang="en-US" dirty="0">
                <a:latin typeface="+mj-lt"/>
              </a:rPr>
              <a:t>)</a:t>
            </a:r>
          </a:p>
          <a:p>
            <a:pPr algn="just"/>
            <a:r>
              <a:rPr lang="en-US" dirty="0">
                <a:latin typeface="+mj-lt"/>
              </a:rPr>
              <a:t>Antennas are reciprocal in nature. Transmit and receive equally well</a:t>
            </a:r>
          </a:p>
          <a:p>
            <a:pPr algn="just"/>
            <a:endParaRPr lang="en-US" dirty="0">
              <a:latin typeface="+mj-lt"/>
            </a:endParaRPr>
          </a:p>
          <a:p>
            <a:pPr algn="just"/>
            <a:r>
              <a:rPr lang="en-US" b="1" dirty="0">
                <a:latin typeface="+mj-lt"/>
              </a:rPr>
              <a:t>Tradeoffs: </a:t>
            </a:r>
            <a:r>
              <a:rPr lang="en-US" dirty="0">
                <a:latin typeface="+mj-lt"/>
              </a:rPr>
              <a:t>Higher the gain, more directional is the transmission and reception, and the narrower would be the beam</a:t>
            </a:r>
          </a:p>
        </p:txBody>
      </p:sp>
    </p:spTree>
    <p:extLst>
      <p:ext uri="{BB962C8B-B14F-4D97-AF65-F5344CB8AC3E}">
        <p14:creationId xmlns:p14="http://schemas.microsoft.com/office/powerpoint/2010/main" val="84070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3F3D0-D833-28B7-433D-B801E8E66EA3}"/>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A8C4EB9-BD7F-E210-443E-4BDBA64B8759}"/>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8" name="Title 7">
            <a:extLst>
              <a:ext uri="{FF2B5EF4-FFF2-40B4-BE49-F238E27FC236}">
                <a16:creationId xmlns:a16="http://schemas.microsoft.com/office/drawing/2014/main" id="{32898D5F-B4E5-587D-C531-508E7DF42927}"/>
              </a:ext>
            </a:extLst>
          </p:cNvPr>
          <p:cNvSpPr>
            <a:spLocks noGrp="1"/>
          </p:cNvSpPr>
          <p:nvPr>
            <p:ph type="title"/>
          </p:nvPr>
        </p:nvSpPr>
        <p:spPr>
          <a:xfrm>
            <a:off x="699159" y="427803"/>
            <a:ext cx="11072649" cy="1325563"/>
          </a:xfrm>
        </p:spPr>
        <p:txBody>
          <a:bodyPr>
            <a:normAutofit/>
          </a:bodyPr>
          <a:lstStyle/>
          <a:p>
            <a:r>
              <a:rPr lang="en-US" sz="4000" dirty="0">
                <a:latin typeface="+mn-lt"/>
              </a:rPr>
              <a:t>Administrative Stuff</a:t>
            </a:r>
            <a:endParaRPr lang="en-SE" sz="4000" dirty="0">
              <a:latin typeface="+mn-lt"/>
            </a:endParaRPr>
          </a:p>
        </p:txBody>
      </p:sp>
      <p:sp>
        <p:nvSpPr>
          <p:cNvPr id="2" name="Content Placeholder 2">
            <a:extLst>
              <a:ext uri="{FF2B5EF4-FFF2-40B4-BE49-F238E27FC236}">
                <a16:creationId xmlns:a16="http://schemas.microsoft.com/office/drawing/2014/main" id="{CAAED326-788B-209E-338F-12572EA603F8}"/>
              </a:ext>
            </a:extLst>
          </p:cNvPr>
          <p:cNvSpPr>
            <a:spLocks noGrp="1"/>
          </p:cNvSpPr>
          <p:nvPr>
            <p:ph idx="1"/>
          </p:nvPr>
        </p:nvSpPr>
        <p:spPr>
          <a:xfrm>
            <a:off x="699159" y="1897526"/>
            <a:ext cx="10933164" cy="3207109"/>
          </a:xfrm>
        </p:spPr>
        <p:txBody>
          <a:bodyPr>
            <a:normAutofit/>
          </a:bodyPr>
          <a:lstStyle/>
          <a:p>
            <a:r>
              <a:rPr lang="en-US" dirty="0">
                <a:latin typeface="+mj-lt"/>
              </a:rPr>
              <a:t>Deadline for project problem, seminar paper selection: 10</a:t>
            </a:r>
            <a:r>
              <a:rPr lang="en-US" baseline="30000" dirty="0">
                <a:latin typeface="+mj-lt"/>
              </a:rPr>
              <a:t>th</a:t>
            </a:r>
            <a:r>
              <a:rPr lang="en-US" dirty="0">
                <a:latin typeface="+mj-lt"/>
              </a:rPr>
              <a:t> March 2024</a:t>
            </a:r>
          </a:p>
          <a:p>
            <a:r>
              <a:rPr lang="en-US" dirty="0">
                <a:latin typeface="+mj-lt"/>
              </a:rPr>
              <a:t>Equipment for Project: End of recess week (Before 4</a:t>
            </a:r>
            <a:r>
              <a:rPr lang="en-US" baseline="30000" dirty="0">
                <a:latin typeface="+mj-lt"/>
              </a:rPr>
              <a:t>th</a:t>
            </a:r>
            <a:r>
              <a:rPr lang="en-US" dirty="0">
                <a:latin typeface="+mj-lt"/>
              </a:rPr>
              <a:t> March 2024)</a:t>
            </a:r>
          </a:p>
          <a:p>
            <a:r>
              <a:rPr lang="en-US" dirty="0">
                <a:latin typeface="+mj-lt"/>
              </a:rPr>
              <a:t>List of papers for seminar and student selection</a:t>
            </a:r>
          </a:p>
          <a:p>
            <a:r>
              <a:rPr lang="en-US" dirty="0">
                <a:latin typeface="+mj-lt"/>
              </a:rPr>
              <a:t>Project can be done in a group of two. We would need statement of work</a:t>
            </a:r>
          </a:p>
          <a:p>
            <a:r>
              <a:rPr lang="en-US" dirty="0">
                <a:latin typeface="+mj-lt"/>
              </a:rPr>
              <a:t>Term paper, Student Seminar are INDIVIDUAL tasks</a:t>
            </a:r>
          </a:p>
          <a:p>
            <a:endParaRPr lang="en-US" dirty="0">
              <a:latin typeface="+mj-lt"/>
            </a:endParaRPr>
          </a:p>
        </p:txBody>
      </p:sp>
    </p:spTree>
    <p:extLst>
      <p:ext uri="{BB962C8B-B14F-4D97-AF65-F5344CB8AC3E}">
        <p14:creationId xmlns:p14="http://schemas.microsoft.com/office/powerpoint/2010/main" val="332050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body" idx="4294967295"/>
          </p:nvPr>
        </p:nvSpPr>
        <p:spPr>
          <a:xfrm>
            <a:off x="594922" y="1228527"/>
            <a:ext cx="10774118" cy="5310385"/>
          </a:xfrm>
        </p:spPr>
        <p:txBody>
          <a:bodyPr>
            <a:normAutofit/>
          </a:bodyPr>
          <a:lstStyle/>
          <a:p>
            <a:pPr algn="just">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Power output, in a particular direction, compared to that produced in any direction by a perfect omni-directional antenna (isotropic antenna)</a:t>
            </a:r>
            <a:r>
              <a:rPr lang="ar-SA" dirty="0">
                <a:latin typeface="+mj-lt"/>
                <a:cs typeface="Arial" charset="0"/>
              </a:rPr>
              <a:t>‏</a:t>
            </a:r>
            <a:endParaRPr lang="en-US" dirty="0">
              <a:latin typeface="+mj-lt"/>
            </a:endParaRPr>
          </a:p>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Effective area: related to physical size and shape of antenna</a:t>
            </a:r>
          </a:p>
          <a:p>
            <a:pPr>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Relationship between antenna gain and effective area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i="1" dirty="0">
              <a:latin typeface="+mj-lt"/>
            </a:endParaRP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G </a:t>
            </a:r>
            <a:r>
              <a:rPr lang="en-US" sz="2400" dirty="0">
                <a:latin typeface="+mj-lt"/>
              </a:rPr>
              <a:t>= antenna gain</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A</a:t>
            </a:r>
            <a:r>
              <a:rPr lang="en-US" sz="2400" i="1" baseline="-25000" dirty="0">
                <a:latin typeface="+mj-lt"/>
              </a:rPr>
              <a:t>e</a:t>
            </a:r>
            <a:r>
              <a:rPr lang="en-US" sz="2400" i="1" dirty="0">
                <a:latin typeface="+mj-lt"/>
              </a:rPr>
              <a:t> </a:t>
            </a:r>
            <a:r>
              <a:rPr lang="en-US" sz="2400" dirty="0">
                <a:latin typeface="+mj-lt"/>
              </a:rPr>
              <a:t>= effective area</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f </a:t>
            </a:r>
            <a:r>
              <a:rPr lang="en-US" sz="2400" dirty="0">
                <a:latin typeface="+mj-lt"/>
              </a:rPr>
              <a:t>= carrier frequency</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c = speed of light 3 X 10</a:t>
            </a:r>
            <a:r>
              <a:rPr lang="en-US" sz="2400" baseline="30000" dirty="0">
                <a:latin typeface="+mj-lt"/>
              </a:rPr>
              <a:t>8</a:t>
            </a:r>
            <a:r>
              <a:rPr lang="en-US" sz="2400" dirty="0">
                <a:latin typeface="+mj-lt"/>
              </a:rPr>
              <a:t> m/s</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cs typeface="Times New Roman" pitchFamily="18" charset="0"/>
              </a:rPr>
              <a:t>Lambda</a:t>
            </a:r>
            <a:r>
              <a:rPr lang="en-US" sz="2400" dirty="0">
                <a:latin typeface="+mj-lt"/>
              </a:rPr>
              <a:t> = carrier wavelength</a:t>
            </a:r>
          </a:p>
        </p:txBody>
      </p:sp>
      <p:graphicFrame>
        <p:nvGraphicFramePr>
          <p:cNvPr id="1026" name="Object 3"/>
          <p:cNvGraphicFramePr>
            <a:graphicFrameLocks noChangeAspect="1"/>
          </p:cNvGraphicFramePr>
          <p:nvPr/>
        </p:nvGraphicFramePr>
        <p:xfrm>
          <a:off x="4223658" y="2933474"/>
          <a:ext cx="3311525" cy="1116012"/>
        </p:xfrm>
        <a:graphic>
          <a:graphicData uri="http://schemas.openxmlformats.org/presentationml/2006/ole">
            <mc:AlternateContent xmlns:mc="http://schemas.openxmlformats.org/markup-compatibility/2006">
              <mc:Choice xmlns:v="urn:schemas-microsoft-com:vml" Requires="v">
                <p:oleObj r:id="rId3" imgW="1244160" imgH="418680" progId="Equation.3">
                  <p:embed/>
                </p:oleObj>
              </mc:Choice>
              <mc:Fallback>
                <p:oleObj r:id="rId3" imgW="1244160" imgH="418680" progId="Equation.3">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658" y="2933474"/>
                        <a:ext cx="3311525" cy="111601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5C6FAEEE-D619-4E65-A0EF-E650D0B3166A}" type="slidenum">
              <a:rPr lang="en-US" smtClean="0"/>
              <a:t>30</a:t>
            </a:fld>
            <a:endParaRPr lang="en-US"/>
          </a:p>
        </p:txBody>
      </p:sp>
      <p:sp>
        <p:nvSpPr>
          <p:cNvPr id="4" name="Title 1">
            <a:extLst>
              <a:ext uri="{FF2B5EF4-FFF2-40B4-BE49-F238E27FC236}">
                <a16:creationId xmlns:a16="http://schemas.microsoft.com/office/drawing/2014/main" id="{96CF871C-BF2E-A277-905F-F1FBBAD3B07D}"/>
              </a:ext>
            </a:extLst>
          </p:cNvPr>
          <p:cNvSpPr>
            <a:spLocks noGrp="1"/>
          </p:cNvSpPr>
          <p:nvPr>
            <p:ph type="title"/>
          </p:nvPr>
        </p:nvSpPr>
        <p:spPr>
          <a:xfrm>
            <a:off x="676468" y="92656"/>
            <a:ext cx="10692572" cy="1325563"/>
          </a:xfrm>
        </p:spPr>
        <p:txBody>
          <a:bodyPr>
            <a:normAutofit/>
          </a:bodyPr>
          <a:lstStyle/>
          <a:p>
            <a:r>
              <a:rPr lang="en-US" sz="4000" dirty="0">
                <a:latin typeface="+mn-lt"/>
              </a:rPr>
              <a:t>Understanding the performance of an antenna</a:t>
            </a:r>
          </a:p>
        </p:txBody>
      </p:sp>
    </p:spTree>
    <p:extLst>
      <p:ext uri="{BB962C8B-B14F-4D97-AF65-F5344CB8AC3E}">
        <p14:creationId xmlns:p14="http://schemas.microsoft.com/office/powerpoint/2010/main" val="2085623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31</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Revisiting antennas and their gain</a:t>
            </a:r>
          </a:p>
        </p:txBody>
      </p:sp>
      <p:pic>
        <p:nvPicPr>
          <p:cNvPr id="2" name="Picture 1">
            <a:extLst>
              <a:ext uri="{FF2B5EF4-FFF2-40B4-BE49-F238E27FC236}">
                <a16:creationId xmlns:a16="http://schemas.microsoft.com/office/drawing/2014/main" id="{3D3C013A-9588-17DD-827F-DDC0F8F8A52D}"/>
              </a:ext>
            </a:extLst>
          </p:cNvPr>
          <p:cNvPicPr>
            <a:picLocks noChangeAspect="1"/>
          </p:cNvPicPr>
          <p:nvPr/>
        </p:nvPicPr>
        <p:blipFill>
          <a:blip r:embed="rId2"/>
          <a:stretch>
            <a:fillRect/>
          </a:stretch>
        </p:blipFill>
        <p:spPr>
          <a:xfrm>
            <a:off x="1034197" y="2228116"/>
            <a:ext cx="4064000" cy="4064000"/>
          </a:xfrm>
          <a:prstGeom prst="rect">
            <a:avLst/>
          </a:prstGeom>
        </p:spPr>
      </p:pic>
      <p:pic>
        <p:nvPicPr>
          <p:cNvPr id="7" name="Picture 6">
            <a:extLst>
              <a:ext uri="{FF2B5EF4-FFF2-40B4-BE49-F238E27FC236}">
                <a16:creationId xmlns:a16="http://schemas.microsoft.com/office/drawing/2014/main" id="{2343196F-0463-6556-623C-62D7149ADEBF}"/>
              </a:ext>
            </a:extLst>
          </p:cNvPr>
          <p:cNvPicPr>
            <a:picLocks noChangeAspect="1"/>
          </p:cNvPicPr>
          <p:nvPr/>
        </p:nvPicPr>
        <p:blipFill>
          <a:blip r:embed="rId3"/>
          <a:stretch>
            <a:fillRect/>
          </a:stretch>
        </p:blipFill>
        <p:spPr>
          <a:xfrm>
            <a:off x="6790868" y="2453121"/>
            <a:ext cx="4064000" cy="4064000"/>
          </a:xfrm>
          <a:prstGeom prst="rect">
            <a:avLst/>
          </a:prstGeom>
        </p:spPr>
      </p:pic>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645141" y="1288608"/>
            <a:ext cx="10708659" cy="116451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200" dirty="0">
                <a:latin typeface="+mj-lt"/>
              </a:rPr>
              <a:t>Yagi-</a:t>
            </a:r>
            <a:r>
              <a:rPr lang="en-US" sz="11200" dirty="0" err="1">
                <a:latin typeface="+mj-lt"/>
              </a:rPr>
              <a:t>uda</a:t>
            </a:r>
            <a:r>
              <a:rPr lang="en-US" sz="11200" dirty="0">
                <a:latin typeface="+mj-lt"/>
              </a:rPr>
              <a:t> antenna. It has a very high gain. The gain and directionality increases with the number of antenna elements.</a:t>
            </a:r>
          </a:p>
          <a:p>
            <a:pPr marL="457200" lvl="1" indent="0">
              <a:buFont typeface="Arial" panose="020B0604020202020204" pitchFamily="34" charset="0"/>
              <a:buNone/>
            </a:pPr>
            <a:endParaRPr lang="en-SG" dirty="0">
              <a:latin typeface="+mj-lt"/>
            </a:endParaRPr>
          </a:p>
          <a:p>
            <a:endParaRPr lang="en-SG" dirty="0">
              <a:solidFill>
                <a:srgbClr val="ECECEC"/>
              </a:solidFill>
              <a:latin typeface="KaTeX_Main"/>
            </a:endParaRPr>
          </a:p>
          <a:p>
            <a:endParaRPr lang="en-SG" dirty="0">
              <a:solidFill>
                <a:srgbClr val="ECECEC"/>
              </a:solidFill>
              <a:latin typeface="KaTeX_Main"/>
            </a:endParaRPr>
          </a:p>
          <a:p>
            <a:pPr marL="0" indent="0">
              <a:buFont typeface="Arial" panose="020B0604020202020204" pitchFamily="34" charset="0"/>
              <a:buNone/>
            </a:pPr>
            <a:br>
              <a:rPr lang="en-SG" dirty="0"/>
            </a:br>
            <a:endParaRPr lang="en-US" dirty="0">
              <a:latin typeface="+mj-lt"/>
            </a:endParaRPr>
          </a:p>
        </p:txBody>
      </p:sp>
      <p:sp>
        <p:nvSpPr>
          <p:cNvPr id="6" name="TextBox 5">
            <a:extLst>
              <a:ext uri="{FF2B5EF4-FFF2-40B4-BE49-F238E27FC236}">
                <a16:creationId xmlns:a16="http://schemas.microsoft.com/office/drawing/2014/main" id="{3159B0C5-983B-7898-27FF-6119D4068149}"/>
              </a:ext>
            </a:extLst>
          </p:cNvPr>
          <p:cNvSpPr txBox="1"/>
          <p:nvPr/>
        </p:nvSpPr>
        <p:spPr>
          <a:xfrm>
            <a:off x="1944062" y="6382921"/>
            <a:ext cx="2244269" cy="338554"/>
          </a:xfrm>
          <a:prstGeom prst="rect">
            <a:avLst/>
          </a:prstGeom>
          <a:noFill/>
        </p:spPr>
        <p:txBody>
          <a:bodyPr wrap="square" rtlCol="0">
            <a:spAutoFit/>
          </a:bodyPr>
          <a:lstStyle/>
          <a:p>
            <a:pPr algn="ctr"/>
            <a:r>
              <a:rPr lang="en-US" sz="1600" dirty="0">
                <a:latin typeface="+mj-lt"/>
              </a:rPr>
              <a:t>Antenna Gain: 23 </a:t>
            </a:r>
            <a:r>
              <a:rPr lang="en-US" sz="1600" dirty="0" err="1">
                <a:latin typeface="+mj-lt"/>
              </a:rPr>
              <a:t>dBi</a:t>
            </a:r>
            <a:endParaRPr lang="en-US" sz="1600" dirty="0">
              <a:latin typeface="+mj-lt"/>
            </a:endParaRPr>
          </a:p>
        </p:txBody>
      </p:sp>
      <p:sp>
        <p:nvSpPr>
          <p:cNvPr id="8" name="TextBox 7">
            <a:extLst>
              <a:ext uri="{FF2B5EF4-FFF2-40B4-BE49-F238E27FC236}">
                <a16:creationId xmlns:a16="http://schemas.microsoft.com/office/drawing/2014/main" id="{BDA76E5C-90A9-B1D8-2438-9828D991171C}"/>
              </a:ext>
            </a:extLst>
          </p:cNvPr>
          <p:cNvSpPr txBox="1"/>
          <p:nvPr/>
        </p:nvSpPr>
        <p:spPr>
          <a:xfrm>
            <a:off x="8319841" y="6382921"/>
            <a:ext cx="2244269" cy="338554"/>
          </a:xfrm>
          <a:prstGeom prst="rect">
            <a:avLst/>
          </a:prstGeom>
          <a:noFill/>
        </p:spPr>
        <p:txBody>
          <a:bodyPr wrap="square" rtlCol="0">
            <a:spAutoFit/>
          </a:bodyPr>
          <a:lstStyle/>
          <a:p>
            <a:pPr algn="ctr"/>
            <a:r>
              <a:rPr lang="en-US" sz="1600" dirty="0">
                <a:latin typeface="+mj-lt"/>
              </a:rPr>
              <a:t>Antenna Gain: 8 </a:t>
            </a:r>
            <a:r>
              <a:rPr lang="en-US" sz="1600" dirty="0" err="1">
                <a:latin typeface="+mj-lt"/>
              </a:rPr>
              <a:t>dBi</a:t>
            </a:r>
            <a:endParaRPr lang="en-US" sz="1600" dirty="0">
              <a:latin typeface="+mj-lt"/>
            </a:endParaRPr>
          </a:p>
        </p:txBody>
      </p:sp>
    </p:spTree>
    <p:extLst>
      <p:ext uri="{BB962C8B-B14F-4D97-AF65-F5344CB8AC3E}">
        <p14:creationId xmlns:p14="http://schemas.microsoft.com/office/powerpoint/2010/main" val="2804331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32</a:t>
            </a:fld>
            <a:endParaRPr lang="en-US"/>
          </a:p>
        </p:txBody>
      </p:sp>
      <p:sp>
        <p:nvSpPr>
          <p:cNvPr id="4" name="TextBox 3"/>
          <p:cNvSpPr txBox="1"/>
          <p:nvPr/>
        </p:nvSpPr>
        <p:spPr>
          <a:xfrm>
            <a:off x="704793" y="340879"/>
            <a:ext cx="11328324" cy="707886"/>
          </a:xfrm>
          <a:prstGeom prst="rect">
            <a:avLst/>
          </a:prstGeom>
          <a:noFill/>
        </p:spPr>
        <p:txBody>
          <a:bodyPr wrap="square" rtlCol="0">
            <a:spAutoFit/>
          </a:bodyPr>
          <a:lstStyle/>
          <a:p>
            <a:r>
              <a:rPr lang="en-US" sz="4000" dirty="0"/>
              <a:t>Revisiting antennas and their gain</a:t>
            </a:r>
          </a:p>
        </p:txBody>
      </p:sp>
      <p:sp>
        <p:nvSpPr>
          <p:cNvPr id="5" name="Content Placeholder 2">
            <a:extLst>
              <a:ext uri="{FF2B5EF4-FFF2-40B4-BE49-F238E27FC236}">
                <a16:creationId xmlns:a16="http://schemas.microsoft.com/office/drawing/2014/main" id="{3F00D18E-7C5B-5601-D7ED-7E31A65D1FC7}"/>
              </a:ext>
            </a:extLst>
          </p:cNvPr>
          <p:cNvSpPr txBox="1">
            <a:spLocks/>
          </p:cNvSpPr>
          <p:nvPr/>
        </p:nvSpPr>
        <p:spPr>
          <a:xfrm>
            <a:off x="645141" y="1288608"/>
            <a:ext cx="10708659" cy="116451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200" dirty="0">
                <a:latin typeface="+mj-lt"/>
              </a:rPr>
              <a:t>Chip antenna makes sacrifice due to smaller form factor and hence the least gain. Whip antenna has less directionality than Yagi-</a:t>
            </a:r>
            <a:r>
              <a:rPr lang="en-US" sz="11200" dirty="0" err="1">
                <a:latin typeface="+mj-lt"/>
              </a:rPr>
              <a:t>uda</a:t>
            </a:r>
            <a:r>
              <a:rPr lang="en-US" sz="11200" dirty="0">
                <a:latin typeface="+mj-lt"/>
              </a:rPr>
              <a:t> antenna.</a:t>
            </a:r>
          </a:p>
          <a:p>
            <a:pPr marL="457200" lvl="1" indent="0">
              <a:buFont typeface="Arial" panose="020B0604020202020204" pitchFamily="34" charset="0"/>
              <a:buNone/>
            </a:pPr>
            <a:endParaRPr lang="en-SG" dirty="0">
              <a:latin typeface="+mj-lt"/>
            </a:endParaRPr>
          </a:p>
          <a:p>
            <a:endParaRPr lang="en-SG" dirty="0">
              <a:solidFill>
                <a:srgbClr val="ECECEC"/>
              </a:solidFill>
              <a:latin typeface="KaTeX_Main"/>
            </a:endParaRPr>
          </a:p>
          <a:p>
            <a:endParaRPr lang="en-SG" dirty="0">
              <a:solidFill>
                <a:srgbClr val="ECECEC"/>
              </a:solidFill>
              <a:latin typeface="KaTeX_Main"/>
            </a:endParaRPr>
          </a:p>
          <a:p>
            <a:pPr marL="0" indent="0">
              <a:buFont typeface="Arial" panose="020B0604020202020204" pitchFamily="34" charset="0"/>
              <a:buNone/>
            </a:pPr>
            <a:br>
              <a:rPr lang="en-SG" dirty="0"/>
            </a:br>
            <a:endParaRPr lang="en-US" dirty="0">
              <a:latin typeface="+mj-lt"/>
            </a:endParaRPr>
          </a:p>
        </p:txBody>
      </p:sp>
      <p:pic>
        <p:nvPicPr>
          <p:cNvPr id="10" name="Picture 9">
            <a:extLst>
              <a:ext uri="{FF2B5EF4-FFF2-40B4-BE49-F238E27FC236}">
                <a16:creationId xmlns:a16="http://schemas.microsoft.com/office/drawing/2014/main" id="{D6852055-96AA-2E78-F003-D1B69B5E03DA}"/>
              </a:ext>
            </a:extLst>
          </p:cNvPr>
          <p:cNvPicPr>
            <a:picLocks noChangeAspect="1"/>
          </p:cNvPicPr>
          <p:nvPr/>
        </p:nvPicPr>
        <p:blipFill>
          <a:blip r:embed="rId2"/>
          <a:stretch>
            <a:fillRect/>
          </a:stretch>
        </p:blipFill>
        <p:spPr>
          <a:xfrm>
            <a:off x="1335790" y="2453121"/>
            <a:ext cx="4064000" cy="4064000"/>
          </a:xfrm>
          <a:prstGeom prst="rect">
            <a:avLst/>
          </a:prstGeom>
        </p:spPr>
      </p:pic>
      <p:pic>
        <p:nvPicPr>
          <p:cNvPr id="11" name="Picture 10">
            <a:extLst>
              <a:ext uri="{FF2B5EF4-FFF2-40B4-BE49-F238E27FC236}">
                <a16:creationId xmlns:a16="http://schemas.microsoft.com/office/drawing/2014/main" id="{02C72FD1-06FA-9601-FD48-8E8ED8CE0B44}"/>
              </a:ext>
            </a:extLst>
          </p:cNvPr>
          <p:cNvPicPr>
            <a:picLocks noChangeAspect="1"/>
          </p:cNvPicPr>
          <p:nvPr/>
        </p:nvPicPr>
        <p:blipFill>
          <a:blip r:embed="rId3"/>
          <a:stretch>
            <a:fillRect/>
          </a:stretch>
        </p:blipFill>
        <p:spPr>
          <a:xfrm>
            <a:off x="7004987" y="2573303"/>
            <a:ext cx="3662866" cy="3662866"/>
          </a:xfrm>
          <a:prstGeom prst="rect">
            <a:avLst/>
          </a:prstGeom>
        </p:spPr>
      </p:pic>
      <p:sp>
        <p:nvSpPr>
          <p:cNvPr id="12" name="TextBox 11">
            <a:extLst>
              <a:ext uri="{FF2B5EF4-FFF2-40B4-BE49-F238E27FC236}">
                <a16:creationId xmlns:a16="http://schemas.microsoft.com/office/drawing/2014/main" id="{962F439F-9BCF-DED3-9DA5-C1165F5B7CE2}"/>
              </a:ext>
            </a:extLst>
          </p:cNvPr>
          <p:cNvSpPr txBox="1"/>
          <p:nvPr/>
        </p:nvSpPr>
        <p:spPr>
          <a:xfrm>
            <a:off x="2245655" y="6382921"/>
            <a:ext cx="2244269" cy="338554"/>
          </a:xfrm>
          <a:prstGeom prst="rect">
            <a:avLst/>
          </a:prstGeom>
          <a:noFill/>
        </p:spPr>
        <p:txBody>
          <a:bodyPr wrap="square" rtlCol="0">
            <a:spAutoFit/>
          </a:bodyPr>
          <a:lstStyle/>
          <a:p>
            <a:pPr algn="ctr"/>
            <a:r>
              <a:rPr lang="en-US" sz="1600" dirty="0">
                <a:latin typeface="+mj-lt"/>
              </a:rPr>
              <a:t>Antenna Gain: -1 </a:t>
            </a:r>
            <a:r>
              <a:rPr lang="en-US" sz="1600" dirty="0" err="1">
                <a:latin typeface="+mj-lt"/>
              </a:rPr>
              <a:t>dBi</a:t>
            </a:r>
            <a:endParaRPr lang="en-US" sz="1600" dirty="0">
              <a:latin typeface="+mj-lt"/>
            </a:endParaRPr>
          </a:p>
        </p:txBody>
      </p:sp>
      <p:sp>
        <p:nvSpPr>
          <p:cNvPr id="13" name="TextBox 12">
            <a:extLst>
              <a:ext uri="{FF2B5EF4-FFF2-40B4-BE49-F238E27FC236}">
                <a16:creationId xmlns:a16="http://schemas.microsoft.com/office/drawing/2014/main" id="{196246FF-80D5-2924-1AA9-5C9B179330D8}"/>
              </a:ext>
            </a:extLst>
          </p:cNvPr>
          <p:cNvSpPr txBox="1"/>
          <p:nvPr/>
        </p:nvSpPr>
        <p:spPr>
          <a:xfrm>
            <a:off x="8610600" y="6382921"/>
            <a:ext cx="2244269" cy="338554"/>
          </a:xfrm>
          <a:prstGeom prst="rect">
            <a:avLst/>
          </a:prstGeom>
          <a:noFill/>
        </p:spPr>
        <p:txBody>
          <a:bodyPr wrap="square" rtlCol="0">
            <a:spAutoFit/>
          </a:bodyPr>
          <a:lstStyle/>
          <a:p>
            <a:pPr algn="ctr"/>
            <a:r>
              <a:rPr lang="en-US" sz="1600" dirty="0">
                <a:latin typeface="+mj-lt"/>
              </a:rPr>
              <a:t>Antenna Gain: 3.8 </a:t>
            </a:r>
            <a:r>
              <a:rPr lang="en-US" sz="1600" dirty="0" err="1">
                <a:latin typeface="+mj-lt"/>
              </a:rPr>
              <a:t>dBi</a:t>
            </a:r>
            <a:endParaRPr lang="en-US" sz="1600" dirty="0">
              <a:latin typeface="+mj-lt"/>
            </a:endParaRPr>
          </a:p>
        </p:txBody>
      </p:sp>
    </p:spTree>
    <p:extLst>
      <p:ext uri="{BB962C8B-B14F-4D97-AF65-F5344CB8AC3E}">
        <p14:creationId xmlns:p14="http://schemas.microsoft.com/office/powerpoint/2010/main" val="3582570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B965-E9A1-3F9D-7334-D838CAD5D0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25F14-2328-29F9-7230-1AAB5CA4EE00}"/>
              </a:ext>
            </a:extLst>
          </p:cNvPr>
          <p:cNvSpPr>
            <a:spLocks noGrp="1"/>
          </p:cNvSpPr>
          <p:nvPr>
            <p:ph idx="1"/>
          </p:nvPr>
        </p:nvSpPr>
        <p:spPr>
          <a:xfrm>
            <a:off x="2516614" y="3131066"/>
            <a:ext cx="7158771" cy="1258094"/>
          </a:xfrm>
        </p:spPr>
        <p:txBody>
          <a:bodyPr>
            <a:normAutofit/>
          </a:bodyPr>
          <a:lstStyle/>
          <a:p>
            <a:pPr marL="0" indent="0" algn="ctr">
              <a:buNone/>
            </a:pPr>
            <a:r>
              <a:rPr lang="en-US" sz="4800" dirty="0"/>
              <a:t>Radio Waves Propagation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84C8159A-F5F7-E6ED-D3FC-70D1F7410F3F}"/>
              </a:ext>
            </a:extLst>
          </p:cNvPr>
          <p:cNvSpPr>
            <a:spLocks noGrp="1"/>
          </p:cNvSpPr>
          <p:nvPr>
            <p:ph type="sldNum" sz="quarter" idx="12"/>
          </p:nvPr>
        </p:nvSpPr>
        <p:spPr/>
        <p:txBody>
          <a:bodyPr/>
          <a:lstStyle/>
          <a:p>
            <a:fld id="{687B7451-1438-CB4A-8106-82A64F1C7D7B}" type="slidenum">
              <a:rPr lang="sv-SE" smtClean="0"/>
              <a:t>33</a:t>
            </a:fld>
            <a:endParaRPr lang="sv-SE"/>
          </a:p>
        </p:txBody>
      </p:sp>
      <p:sp>
        <p:nvSpPr>
          <p:cNvPr id="2" name="Footer Placeholder 1">
            <a:extLst>
              <a:ext uri="{FF2B5EF4-FFF2-40B4-BE49-F238E27FC236}">
                <a16:creationId xmlns:a16="http://schemas.microsoft.com/office/drawing/2014/main" id="{04C057D6-5296-2AEE-825D-2E2AB148B29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28986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34</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63711" y="136525"/>
            <a:ext cx="11757991" cy="1325563"/>
          </a:xfrm>
        </p:spPr>
        <p:txBody>
          <a:bodyPr>
            <a:normAutofit/>
          </a:bodyPr>
          <a:lstStyle/>
          <a:p>
            <a:r>
              <a:rPr lang="en-US" sz="4000" dirty="0">
                <a:latin typeface="+mn-lt"/>
              </a:rPr>
              <a:t>How do radio waves propagate from TX to RX?</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673078" y="1462088"/>
            <a:ext cx="11518922" cy="4846638"/>
          </a:xfrm>
        </p:spPr>
        <p:txBody>
          <a:bodyPr>
            <a:normAutofit/>
          </a:bodyPr>
          <a:lstStyle/>
          <a:p>
            <a:r>
              <a:rPr lang="en-US" dirty="0">
                <a:latin typeface="+mj-lt"/>
              </a:rPr>
              <a:t>Medium and environment has an important role to play in propagation</a:t>
            </a:r>
          </a:p>
          <a:p>
            <a:r>
              <a:rPr lang="en-US" dirty="0">
                <a:latin typeface="+mj-lt"/>
              </a:rPr>
              <a:t>Radio waves do not propagate well underwater. Submarines uses sound</a:t>
            </a:r>
          </a:p>
          <a:p>
            <a:r>
              <a:rPr lang="en-US" dirty="0">
                <a:latin typeface="+mj-lt"/>
              </a:rPr>
              <a:t>Environment impacts the radio wave propagation significantly</a:t>
            </a:r>
          </a:p>
          <a:p>
            <a:pPr lvl="1"/>
            <a:r>
              <a:rPr lang="en-US" dirty="0">
                <a:latin typeface="+mj-lt"/>
              </a:rPr>
              <a:t>Reduced communication range</a:t>
            </a:r>
          </a:p>
          <a:p>
            <a:pPr lvl="1"/>
            <a:r>
              <a:rPr lang="en-US" dirty="0">
                <a:latin typeface="+mj-lt"/>
              </a:rPr>
              <a:t>Interference from other devices</a:t>
            </a:r>
          </a:p>
          <a:p>
            <a:pPr lvl="1"/>
            <a:r>
              <a:rPr lang="en-US" dirty="0">
                <a:latin typeface="+mj-lt"/>
              </a:rPr>
              <a:t>Issues with reliability</a:t>
            </a:r>
          </a:p>
          <a:p>
            <a:pPr lvl="1"/>
            <a:r>
              <a:rPr lang="en-US" dirty="0">
                <a:latin typeface="+mj-lt"/>
              </a:rPr>
              <a:t>…… and many more</a:t>
            </a:r>
          </a:p>
          <a:p>
            <a:endParaRPr lang="en-US" dirty="0">
              <a:latin typeface="+mj-lt"/>
            </a:endParaRPr>
          </a:p>
        </p:txBody>
      </p:sp>
      <p:pic>
        <p:nvPicPr>
          <p:cNvPr id="3" name="Picture 2" descr="A submarine under the water&#10;&#10;Description automatically generated">
            <a:extLst>
              <a:ext uri="{FF2B5EF4-FFF2-40B4-BE49-F238E27FC236}">
                <a16:creationId xmlns:a16="http://schemas.microsoft.com/office/drawing/2014/main" id="{B7673C0F-E851-42DA-B270-0C3C5C944544}"/>
              </a:ext>
            </a:extLst>
          </p:cNvPr>
          <p:cNvPicPr>
            <a:picLocks noChangeAspect="1"/>
          </p:cNvPicPr>
          <p:nvPr/>
        </p:nvPicPr>
        <p:blipFill>
          <a:blip r:embed="rId2"/>
          <a:stretch>
            <a:fillRect/>
          </a:stretch>
        </p:blipFill>
        <p:spPr>
          <a:xfrm>
            <a:off x="8765504" y="3773977"/>
            <a:ext cx="2327565" cy="2327565"/>
          </a:xfrm>
          <a:prstGeom prst="rect">
            <a:avLst/>
          </a:prstGeom>
        </p:spPr>
      </p:pic>
      <p:pic>
        <p:nvPicPr>
          <p:cNvPr id="9" name="Picture 8" descr="A city with many buildings&#10;&#10;Description automatically generated">
            <a:extLst>
              <a:ext uri="{FF2B5EF4-FFF2-40B4-BE49-F238E27FC236}">
                <a16:creationId xmlns:a16="http://schemas.microsoft.com/office/drawing/2014/main" id="{C5362AC3-2F4F-D8B5-E4BB-C4B401C8F9EB}"/>
              </a:ext>
            </a:extLst>
          </p:cNvPr>
          <p:cNvPicPr>
            <a:picLocks noChangeAspect="1"/>
          </p:cNvPicPr>
          <p:nvPr/>
        </p:nvPicPr>
        <p:blipFill>
          <a:blip r:embed="rId3"/>
          <a:stretch>
            <a:fillRect/>
          </a:stretch>
        </p:blipFill>
        <p:spPr>
          <a:xfrm>
            <a:off x="6096000" y="3773977"/>
            <a:ext cx="2327564" cy="2327564"/>
          </a:xfrm>
          <a:prstGeom prst="rect">
            <a:avLst/>
          </a:prstGeom>
        </p:spPr>
      </p:pic>
    </p:spTree>
    <p:extLst>
      <p:ext uri="{BB962C8B-B14F-4D97-AF65-F5344CB8AC3E}">
        <p14:creationId xmlns:p14="http://schemas.microsoft.com/office/powerpoint/2010/main" val="2436284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35</a:t>
            </a:fld>
            <a:endParaRPr lang="en-US"/>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894" y="1741488"/>
            <a:ext cx="8923337"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FEE0C766-13D7-D43E-ECE0-799736A89090}"/>
              </a:ext>
            </a:extLst>
          </p:cNvPr>
          <p:cNvSpPr>
            <a:spLocks noGrp="1"/>
          </p:cNvSpPr>
          <p:nvPr>
            <p:ph type="title"/>
          </p:nvPr>
        </p:nvSpPr>
        <p:spPr>
          <a:xfrm>
            <a:off x="789165" y="511493"/>
            <a:ext cx="11124793" cy="1325563"/>
          </a:xfrm>
        </p:spPr>
        <p:txBody>
          <a:bodyPr>
            <a:normAutofit/>
          </a:bodyPr>
          <a:lstStyle/>
          <a:p>
            <a:r>
              <a:rPr lang="en-US" sz="4000" dirty="0">
                <a:latin typeface="+mn-lt"/>
              </a:rPr>
              <a:t>Radio propagation is complex in real-world, especially when obstacles are present</a:t>
            </a:r>
          </a:p>
        </p:txBody>
      </p:sp>
    </p:spTree>
    <p:extLst>
      <p:ext uri="{BB962C8B-B14F-4D97-AF65-F5344CB8AC3E}">
        <p14:creationId xmlns:p14="http://schemas.microsoft.com/office/powerpoint/2010/main" val="1190211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36</a:t>
            </a:fld>
            <a:endParaRPr lang="en-US" dirty="0"/>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533603" y="353089"/>
            <a:ext cx="11124793" cy="1325563"/>
          </a:xfrm>
        </p:spPr>
        <p:txBody>
          <a:bodyPr>
            <a:normAutofit/>
          </a:bodyPr>
          <a:lstStyle/>
          <a:p>
            <a:r>
              <a:rPr lang="en-US" sz="4000" dirty="0">
                <a:latin typeface="+mn-lt"/>
              </a:rPr>
              <a:t>Radio propagation is complex in real-world, especially when obstacles are present</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603" y="1530496"/>
            <a:ext cx="4607906" cy="223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2">
            <a:extLst>
              <a:ext uri="{FF2B5EF4-FFF2-40B4-BE49-F238E27FC236}">
                <a16:creationId xmlns:a16="http://schemas.microsoft.com/office/drawing/2014/main" id="{E20B1F44-B101-D67C-6E13-D5B13214A923}"/>
              </a:ext>
            </a:extLst>
          </p:cNvPr>
          <p:cNvSpPr>
            <a:spLocks noGrp="1"/>
          </p:cNvSpPr>
          <p:nvPr>
            <p:ph idx="1"/>
          </p:nvPr>
        </p:nvSpPr>
        <p:spPr>
          <a:xfrm>
            <a:off x="513025" y="1807090"/>
            <a:ext cx="6018607" cy="4562493"/>
          </a:xfrm>
        </p:spPr>
        <p:txBody>
          <a:bodyPr>
            <a:normAutofit/>
          </a:bodyPr>
          <a:lstStyle/>
          <a:p>
            <a:r>
              <a:rPr lang="en-US" dirty="0">
                <a:latin typeface="+mj-lt"/>
              </a:rPr>
              <a:t>Reflection</a:t>
            </a:r>
          </a:p>
          <a:p>
            <a:pPr lvl="1"/>
            <a:r>
              <a:rPr lang="en-US" dirty="0">
                <a:latin typeface="+mj-lt"/>
              </a:rPr>
              <a:t>e.g. earth surface, buildings</a:t>
            </a:r>
          </a:p>
          <a:p>
            <a:r>
              <a:rPr lang="en-US" dirty="0">
                <a:latin typeface="+mj-lt"/>
              </a:rPr>
              <a:t>Diffraction</a:t>
            </a:r>
          </a:p>
          <a:p>
            <a:pPr lvl="1"/>
            <a:r>
              <a:rPr lang="en-US" dirty="0">
                <a:latin typeface="+mj-lt"/>
              </a:rPr>
              <a:t>Radio wave bends around the obstacle</a:t>
            </a:r>
          </a:p>
          <a:p>
            <a:r>
              <a:rPr lang="en-US" dirty="0">
                <a:latin typeface="+mj-lt"/>
              </a:rPr>
              <a:t>Scattering</a:t>
            </a:r>
          </a:p>
          <a:p>
            <a:pPr lvl="1"/>
            <a:r>
              <a:rPr lang="en-US" dirty="0">
                <a:latin typeface="+mj-lt"/>
              </a:rPr>
              <a:t>Obstacles smaller than wavelength of wave (e.g. foliage)</a:t>
            </a:r>
          </a:p>
          <a:p>
            <a:pPr lvl="1"/>
            <a:r>
              <a:rPr lang="en-US" dirty="0">
                <a:latin typeface="+mj-lt"/>
              </a:rPr>
              <a:t> Signal is scattered into several weaker signals</a:t>
            </a:r>
          </a:p>
          <a:p>
            <a:pPr lvl="1"/>
            <a:endParaRPr lang="en-US" dirty="0">
              <a:latin typeface="+mj-lt"/>
            </a:endParaRPr>
          </a:p>
          <a:p>
            <a:endParaRPr lang="en-US" dirty="0">
              <a:latin typeface="+mj-lt"/>
            </a:endParaRPr>
          </a:p>
        </p:txBody>
      </p:sp>
      <p:pic>
        <p:nvPicPr>
          <p:cNvPr id="3" name="Picture 5">
            <a:extLst>
              <a:ext uri="{FF2B5EF4-FFF2-40B4-BE49-F238E27FC236}">
                <a16:creationId xmlns:a16="http://schemas.microsoft.com/office/drawing/2014/main" id="{0EA3D25A-B6F0-351F-16BE-1BEFE648E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832" y="4026153"/>
            <a:ext cx="3175282" cy="223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617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AE536-2962-0BF9-0CF3-C37DB9DCB3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19FE54-376C-5BFF-E51E-DF9A87E692CA}"/>
              </a:ext>
            </a:extLst>
          </p:cNvPr>
          <p:cNvSpPr>
            <a:spLocks noGrp="1"/>
          </p:cNvSpPr>
          <p:nvPr>
            <p:ph type="sldNum" sz="quarter" idx="12"/>
          </p:nvPr>
        </p:nvSpPr>
        <p:spPr/>
        <p:txBody>
          <a:bodyPr/>
          <a:lstStyle/>
          <a:p>
            <a:fld id="{0778C724-3839-4D76-A707-B4C23905D055}" type="slidenum">
              <a:rPr lang="en-US" smtClean="0"/>
              <a:t>37</a:t>
            </a:fld>
            <a:endParaRPr lang="en-US"/>
          </a:p>
        </p:txBody>
      </p:sp>
      <p:sp>
        <p:nvSpPr>
          <p:cNvPr id="7" name="Title 1">
            <a:extLst>
              <a:ext uri="{FF2B5EF4-FFF2-40B4-BE49-F238E27FC236}">
                <a16:creationId xmlns:a16="http://schemas.microsoft.com/office/drawing/2014/main" id="{EEF16FAB-B924-49B0-B807-A4F962920633}"/>
              </a:ext>
            </a:extLst>
          </p:cNvPr>
          <p:cNvSpPr>
            <a:spLocks noGrp="1"/>
          </p:cNvSpPr>
          <p:nvPr>
            <p:ph type="title"/>
          </p:nvPr>
        </p:nvSpPr>
        <p:spPr>
          <a:xfrm>
            <a:off x="563711" y="150220"/>
            <a:ext cx="11757991" cy="1325563"/>
          </a:xfrm>
        </p:spPr>
        <p:txBody>
          <a:bodyPr>
            <a:normAutofit/>
          </a:bodyPr>
          <a:lstStyle/>
          <a:p>
            <a:r>
              <a:rPr lang="en-US" sz="4000" dirty="0">
                <a:latin typeface="+mn-lt"/>
              </a:rPr>
              <a:t>Radio waves propagation in line-of-sight</a:t>
            </a:r>
          </a:p>
        </p:txBody>
      </p:sp>
      <p:sp>
        <p:nvSpPr>
          <p:cNvPr id="8" name="Footer Placeholder 1">
            <a:extLst>
              <a:ext uri="{FF2B5EF4-FFF2-40B4-BE49-F238E27FC236}">
                <a16:creationId xmlns:a16="http://schemas.microsoft.com/office/drawing/2014/main" id="{9B12C433-E1F9-15EC-C6D3-B2C15FFAAD9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1BA54513-6316-F38A-C5C1-E50510A3648B}"/>
              </a:ext>
            </a:extLst>
          </p:cNvPr>
          <p:cNvSpPr>
            <a:spLocks noGrp="1"/>
          </p:cNvSpPr>
          <p:nvPr>
            <p:ph idx="1"/>
          </p:nvPr>
        </p:nvSpPr>
        <p:spPr>
          <a:xfrm>
            <a:off x="446483" y="1371349"/>
            <a:ext cx="11518922" cy="4846638"/>
          </a:xfrm>
        </p:spPr>
        <p:txBody>
          <a:bodyPr>
            <a:normAutofit/>
          </a:bodyPr>
          <a:lstStyle/>
          <a:p>
            <a:r>
              <a:rPr lang="en-US" dirty="0">
                <a:latin typeface="+mj-lt"/>
              </a:rPr>
              <a:t>Transmitting and receiving antennas must be within line of sight</a:t>
            </a:r>
          </a:p>
          <a:p>
            <a:r>
              <a:rPr lang="en-US" dirty="0">
                <a:latin typeface="+mj-lt"/>
              </a:rPr>
              <a:t>Satellite communication – signal above 30 MHz not reflected by ionosphere</a:t>
            </a:r>
          </a:p>
          <a:p>
            <a:r>
              <a:rPr lang="en-US" dirty="0">
                <a:latin typeface="+mj-lt"/>
              </a:rPr>
              <a:t>Ground communication – antennas in effective line of site due to refraction</a:t>
            </a:r>
          </a:p>
        </p:txBody>
      </p:sp>
      <p:pic>
        <p:nvPicPr>
          <p:cNvPr id="3" name="Picture 2">
            <a:extLst>
              <a:ext uri="{FF2B5EF4-FFF2-40B4-BE49-F238E27FC236}">
                <a16:creationId xmlns:a16="http://schemas.microsoft.com/office/drawing/2014/main" id="{4039DA7E-89C0-AB4F-CAE1-C589337F4580}"/>
              </a:ext>
            </a:extLst>
          </p:cNvPr>
          <p:cNvPicPr>
            <a:picLocks noChangeAspect="1" noChangeArrowheads="1"/>
          </p:cNvPicPr>
          <p:nvPr/>
        </p:nvPicPr>
        <p:blipFill>
          <a:blip r:embed="rId2" cstate="print"/>
          <a:srcRect/>
          <a:stretch>
            <a:fillRect/>
          </a:stretch>
        </p:blipFill>
        <p:spPr bwMode="auto">
          <a:xfrm>
            <a:off x="2729947" y="3376974"/>
            <a:ext cx="6934200" cy="2617788"/>
          </a:xfrm>
          <a:prstGeom prst="rect">
            <a:avLst/>
          </a:prstGeom>
          <a:noFill/>
          <a:ln w="9525">
            <a:noFill/>
            <a:round/>
            <a:headEnd/>
            <a:tailEnd/>
          </a:ln>
        </p:spPr>
      </p:pic>
    </p:spTree>
    <p:extLst>
      <p:ext uri="{BB962C8B-B14F-4D97-AF65-F5344CB8AC3E}">
        <p14:creationId xmlns:p14="http://schemas.microsoft.com/office/powerpoint/2010/main" val="2005466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38</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Long range wireless transmissions using IoT devices</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a:t>ambujv@nus.edu.sg</a:t>
            </a:r>
            <a:endParaRPr lang="sv-SE" dirty="0"/>
          </a:p>
        </p:txBody>
      </p:sp>
      <p:pic>
        <p:nvPicPr>
          <p:cNvPr id="2" name="videoplayback (1).mp4" descr="videoplayback (1).mp4">
            <a:hlinkClick r:id="" action="ppaction://media"/>
            <a:extLst>
              <a:ext uri="{FF2B5EF4-FFF2-40B4-BE49-F238E27FC236}">
                <a16:creationId xmlns:a16="http://schemas.microsoft.com/office/drawing/2014/main" id="{FE33D505-7FB3-CF5B-6405-0D3686CB47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6261" y="1297430"/>
            <a:ext cx="8819478" cy="4905835"/>
          </a:xfrm>
          <a:prstGeom prst="rect">
            <a:avLst/>
          </a:prstGeom>
        </p:spPr>
      </p:pic>
    </p:spTree>
    <p:extLst>
      <p:ext uri="{BB962C8B-B14F-4D97-AF65-F5344CB8AC3E}">
        <p14:creationId xmlns:p14="http://schemas.microsoft.com/office/powerpoint/2010/main" val="143779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2259-5603-FCA2-1E46-883ADC6EC8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0A5332-819D-2D53-9ED2-966277720F56}"/>
              </a:ext>
            </a:extLst>
          </p:cNvPr>
          <p:cNvSpPr>
            <a:spLocks noGrp="1"/>
          </p:cNvSpPr>
          <p:nvPr>
            <p:ph type="sldNum" sz="quarter" idx="12"/>
          </p:nvPr>
        </p:nvSpPr>
        <p:spPr/>
        <p:txBody>
          <a:bodyPr/>
          <a:lstStyle/>
          <a:p>
            <a:fld id="{0778C724-3839-4D76-A707-B4C23905D055}" type="slidenum">
              <a:rPr lang="en-US" smtClean="0"/>
              <a:t>39</a:t>
            </a:fld>
            <a:endParaRPr lang="en-US"/>
          </a:p>
        </p:txBody>
      </p:sp>
      <p:sp>
        <p:nvSpPr>
          <p:cNvPr id="7" name="Title 1">
            <a:extLst>
              <a:ext uri="{FF2B5EF4-FFF2-40B4-BE49-F238E27FC236}">
                <a16:creationId xmlns:a16="http://schemas.microsoft.com/office/drawing/2014/main" id="{41574A72-56A4-B035-3F8C-57B8D2EBCCAA}"/>
              </a:ext>
            </a:extLst>
          </p:cNvPr>
          <p:cNvSpPr>
            <a:spLocks noGrp="1"/>
          </p:cNvSpPr>
          <p:nvPr>
            <p:ph type="title"/>
          </p:nvPr>
        </p:nvSpPr>
        <p:spPr>
          <a:xfrm>
            <a:off x="563711" y="150220"/>
            <a:ext cx="11757991" cy="1325563"/>
          </a:xfrm>
        </p:spPr>
        <p:txBody>
          <a:bodyPr>
            <a:normAutofit/>
          </a:bodyPr>
          <a:lstStyle/>
          <a:p>
            <a:r>
              <a:rPr lang="en-US" sz="4000" dirty="0">
                <a:latin typeface="+mn-lt"/>
              </a:rPr>
              <a:t>Non-line of sight propagation of radio waves</a:t>
            </a:r>
          </a:p>
        </p:txBody>
      </p:sp>
      <p:sp>
        <p:nvSpPr>
          <p:cNvPr id="8" name="Footer Placeholder 1">
            <a:extLst>
              <a:ext uri="{FF2B5EF4-FFF2-40B4-BE49-F238E27FC236}">
                <a16:creationId xmlns:a16="http://schemas.microsoft.com/office/drawing/2014/main" id="{8356A5C8-DB0C-5CEC-D0AC-9516A82934D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6D387D80-7A62-1E28-70B4-507561842228}"/>
              </a:ext>
            </a:extLst>
          </p:cNvPr>
          <p:cNvSpPr>
            <a:spLocks noGrp="1"/>
          </p:cNvSpPr>
          <p:nvPr>
            <p:ph idx="1"/>
          </p:nvPr>
        </p:nvSpPr>
        <p:spPr>
          <a:xfrm>
            <a:off x="683245" y="1222865"/>
            <a:ext cx="11518922" cy="4846638"/>
          </a:xfrm>
        </p:spPr>
        <p:txBody>
          <a:bodyPr>
            <a:normAutofit/>
          </a:bodyPr>
          <a:lstStyle/>
          <a:p>
            <a:r>
              <a:rPr lang="en-US" dirty="0">
                <a:latin typeface="+mj-lt"/>
              </a:rPr>
              <a:t>Transmitter and receiver are not kept in line of sight</a:t>
            </a:r>
          </a:p>
          <a:p>
            <a:r>
              <a:rPr lang="en-US" dirty="0">
                <a:latin typeface="+mj-lt"/>
              </a:rPr>
              <a:t>Radio waves encounter obstacles, may go through walls, buildings</a:t>
            </a:r>
          </a:p>
          <a:p>
            <a:r>
              <a:rPr lang="en-US" dirty="0">
                <a:latin typeface="+mj-lt"/>
              </a:rPr>
              <a:t>Much more applicable to read world environment and deployments</a:t>
            </a:r>
          </a:p>
          <a:p>
            <a:r>
              <a:rPr lang="en-US" dirty="0">
                <a:latin typeface="+mj-lt"/>
              </a:rPr>
              <a:t>Significantly impacts the communication range and reliability</a:t>
            </a:r>
          </a:p>
        </p:txBody>
      </p:sp>
      <p:pic>
        <p:nvPicPr>
          <p:cNvPr id="5" name="Picture 4" descr="A cityscape with buildings and telephone poles&#10;&#10;Description automatically generated">
            <a:extLst>
              <a:ext uri="{FF2B5EF4-FFF2-40B4-BE49-F238E27FC236}">
                <a16:creationId xmlns:a16="http://schemas.microsoft.com/office/drawing/2014/main" id="{50B776CF-6041-A026-1F69-D6740BACC7C3}"/>
              </a:ext>
            </a:extLst>
          </p:cNvPr>
          <p:cNvPicPr>
            <a:picLocks noChangeAspect="1"/>
          </p:cNvPicPr>
          <p:nvPr/>
        </p:nvPicPr>
        <p:blipFill>
          <a:blip r:embed="rId2"/>
          <a:stretch>
            <a:fillRect/>
          </a:stretch>
        </p:blipFill>
        <p:spPr>
          <a:xfrm>
            <a:off x="2805075" y="3393320"/>
            <a:ext cx="3041308" cy="3041308"/>
          </a:xfrm>
          <a:prstGeom prst="rect">
            <a:avLst/>
          </a:prstGeom>
        </p:spPr>
      </p:pic>
      <p:pic>
        <p:nvPicPr>
          <p:cNvPr id="10" name="Picture 9" descr="A room with a bed and a router&#10;&#10;Description automatically generated">
            <a:extLst>
              <a:ext uri="{FF2B5EF4-FFF2-40B4-BE49-F238E27FC236}">
                <a16:creationId xmlns:a16="http://schemas.microsoft.com/office/drawing/2014/main" id="{7A5CFEEC-5B2B-2E11-D4A4-6DC96F86A41B}"/>
              </a:ext>
            </a:extLst>
          </p:cNvPr>
          <p:cNvPicPr>
            <a:picLocks noChangeAspect="1"/>
          </p:cNvPicPr>
          <p:nvPr/>
        </p:nvPicPr>
        <p:blipFill>
          <a:blip r:embed="rId3"/>
          <a:stretch>
            <a:fillRect/>
          </a:stretch>
        </p:blipFill>
        <p:spPr>
          <a:xfrm>
            <a:off x="6096000" y="3393320"/>
            <a:ext cx="3043988" cy="3043988"/>
          </a:xfrm>
          <a:prstGeom prst="rect">
            <a:avLst/>
          </a:prstGeom>
        </p:spPr>
      </p:pic>
    </p:spTree>
    <p:extLst>
      <p:ext uri="{BB962C8B-B14F-4D97-AF65-F5344CB8AC3E}">
        <p14:creationId xmlns:p14="http://schemas.microsoft.com/office/powerpoint/2010/main" val="4180470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513" y="1526381"/>
            <a:ext cx="10931856" cy="4000962"/>
          </a:xfrm>
        </p:spPr>
        <p:txBody>
          <a:bodyPr>
            <a:normAutofit/>
          </a:bodyPr>
          <a:lstStyle/>
          <a:p>
            <a:pPr marL="457200" lvl="1"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4</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832513" y="390237"/>
            <a:ext cx="10767283" cy="1325563"/>
          </a:xfrm>
        </p:spPr>
        <p:txBody>
          <a:bodyPr>
            <a:normAutofit/>
          </a:bodyPr>
          <a:lstStyle/>
          <a:p>
            <a:r>
              <a:rPr lang="en-US" sz="4000" dirty="0">
                <a:latin typeface="+mn-lt"/>
              </a:rPr>
              <a:t>Important Deadlines</a:t>
            </a:r>
          </a:p>
        </p:txBody>
      </p:sp>
      <p:graphicFrame>
        <p:nvGraphicFramePr>
          <p:cNvPr id="5" name="Table 4">
            <a:extLst>
              <a:ext uri="{FF2B5EF4-FFF2-40B4-BE49-F238E27FC236}">
                <a16:creationId xmlns:a16="http://schemas.microsoft.com/office/drawing/2014/main" id="{F1DCEF06-571B-FA3A-A2D3-D40DC60F0920}"/>
              </a:ext>
            </a:extLst>
          </p:cNvPr>
          <p:cNvGraphicFramePr>
            <a:graphicFrameLocks noGrp="1"/>
          </p:cNvGraphicFramePr>
          <p:nvPr>
            <p:extLst>
              <p:ext uri="{D42A27DB-BD31-4B8C-83A1-F6EECF244321}">
                <p14:modId xmlns:p14="http://schemas.microsoft.com/office/powerpoint/2010/main" val="2425911383"/>
              </p:ext>
            </p:extLst>
          </p:nvPr>
        </p:nvGraphicFramePr>
        <p:xfrm>
          <a:off x="1889266" y="2544807"/>
          <a:ext cx="8818350" cy="2966720"/>
        </p:xfrm>
        <a:graphic>
          <a:graphicData uri="http://schemas.openxmlformats.org/drawingml/2006/table">
            <a:tbl>
              <a:tblPr firstRow="1" bandRow="1">
                <a:tableStyleId>{5C22544A-7EE6-4342-B048-85BDC9FD1C3A}</a:tableStyleId>
              </a:tblPr>
              <a:tblGrid>
                <a:gridCol w="4409175">
                  <a:extLst>
                    <a:ext uri="{9D8B030D-6E8A-4147-A177-3AD203B41FA5}">
                      <a16:colId xmlns:a16="http://schemas.microsoft.com/office/drawing/2014/main" val="1281146156"/>
                    </a:ext>
                  </a:extLst>
                </a:gridCol>
                <a:gridCol w="4409175">
                  <a:extLst>
                    <a:ext uri="{9D8B030D-6E8A-4147-A177-3AD203B41FA5}">
                      <a16:colId xmlns:a16="http://schemas.microsoft.com/office/drawing/2014/main" val="958652151"/>
                    </a:ext>
                  </a:extLst>
                </a:gridCol>
              </a:tblGrid>
              <a:tr h="370840">
                <a:tc>
                  <a:txBody>
                    <a:bodyPr/>
                    <a:lstStyle/>
                    <a:p>
                      <a:pPr algn="ctr"/>
                      <a:r>
                        <a:rPr lang="en-US" dirty="0">
                          <a:solidFill>
                            <a:schemeClr val="tx1"/>
                          </a:solidFill>
                        </a:rPr>
                        <a:t>Event</a:t>
                      </a:r>
                    </a:p>
                  </a:txBody>
                  <a:tcPr/>
                </a:tc>
                <a:tc>
                  <a:txBody>
                    <a:bodyPr/>
                    <a:lstStyle/>
                    <a:p>
                      <a:pPr algn="ctr"/>
                      <a:r>
                        <a:rPr lang="en-US" dirty="0">
                          <a:solidFill>
                            <a:schemeClr val="tx1"/>
                          </a:solidFill>
                        </a:rPr>
                        <a:t>Date</a:t>
                      </a:r>
                    </a:p>
                  </a:txBody>
                  <a:tcPr/>
                </a:tc>
                <a:extLst>
                  <a:ext uri="{0D108BD9-81ED-4DB2-BD59-A6C34878D82A}">
                    <a16:rowId xmlns:a16="http://schemas.microsoft.com/office/drawing/2014/main" val="3453014269"/>
                  </a:ext>
                </a:extLst>
              </a:tr>
              <a:tr h="370840">
                <a:tc>
                  <a:txBody>
                    <a:bodyPr/>
                    <a:lstStyle/>
                    <a:p>
                      <a:r>
                        <a:rPr lang="en-US" dirty="0"/>
                        <a:t>Lectures</a:t>
                      </a:r>
                    </a:p>
                  </a:txBody>
                  <a:tcPr/>
                </a:tc>
                <a:tc>
                  <a:txBody>
                    <a:bodyPr/>
                    <a:lstStyle/>
                    <a:p>
                      <a:r>
                        <a:rPr lang="en-US" dirty="0"/>
                        <a:t>Starting Week 1 (15</a:t>
                      </a:r>
                      <a:r>
                        <a:rPr lang="en-US" baseline="30000" dirty="0"/>
                        <a:t>th</a:t>
                      </a:r>
                      <a:r>
                        <a:rPr lang="en-US" dirty="0"/>
                        <a:t> January)</a:t>
                      </a:r>
                    </a:p>
                  </a:txBody>
                  <a:tcPr/>
                </a:tc>
                <a:extLst>
                  <a:ext uri="{0D108BD9-81ED-4DB2-BD59-A6C34878D82A}">
                    <a16:rowId xmlns:a16="http://schemas.microsoft.com/office/drawing/2014/main" val="1001545243"/>
                  </a:ext>
                </a:extLst>
              </a:tr>
              <a:tr h="370840">
                <a:tc>
                  <a:txBody>
                    <a:bodyPr/>
                    <a:lstStyle/>
                    <a:p>
                      <a:r>
                        <a:rPr lang="en-US" dirty="0"/>
                        <a:t>Student seminar paper selection </a:t>
                      </a:r>
                    </a:p>
                  </a:txBody>
                  <a:tcPr/>
                </a:tc>
                <a:tc>
                  <a:txBody>
                    <a:bodyPr/>
                    <a:lstStyle/>
                    <a:p>
                      <a:r>
                        <a:rPr lang="en-US" dirty="0"/>
                        <a:t>10</a:t>
                      </a:r>
                      <a:r>
                        <a:rPr lang="en-US" baseline="30000" dirty="0"/>
                        <a:t>th</a:t>
                      </a:r>
                      <a:r>
                        <a:rPr lang="en-US" dirty="0"/>
                        <a:t> of March 2024</a:t>
                      </a:r>
                    </a:p>
                  </a:txBody>
                  <a:tcPr/>
                </a:tc>
                <a:extLst>
                  <a:ext uri="{0D108BD9-81ED-4DB2-BD59-A6C34878D82A}">
                    <a16:rowId xmlns:a16="http://schemas.microsoft.com/office/drawing/2014/main" val="2001159706"/>
                  </a:ext>
                </a:extLst>
              </a:tr>
              <a:tr h="370840">
                <a:tc>
                  <a:txBody>
                    <a:bodyPr/>
                    <a:lstStyle/>
                    <a:p>
                      <a:r>
                        <a:rPr lang="en-US" dirty="0" err="1"/>
                        <a:t>Finalising</a:t>
                      </a:r>
                      <a:r>
                        <a:rPr lang="en-US" dirty="0"/>
                        <a:t> project statement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th</a:t>
                      </a:r>
                      <a:r>
                        <a:rPr lang="en-US" dirty="0"/>
                        <a:t> of March 2024</a:t>
                      </a:r>
                    </a:p>
                  </a:txBody>
                  <a:tcPr/>
                </a:tc>
                <a:extLst>
                  <a:ext uri="{0D108BD9-81ED-4DB2-BD59-A6C34878D82A}">
                    <a16:rowId xmlns:a16="http://schemas.microsoft.com/office/drawing/2014/main" val="2366008836"/>
                  </a:ext>
                </a:extLst>
              </a:tr>
              <a:tr h="370840">
                <a:tc>
                  <a:txBody>
                    <a:bodyPr/>
                    <a:lstStyle/>
                    <a:p>
                      <a:r>
                        <a:rPr lang="en-US" dirty="0"/>
                        <a:t>Student seminars</a:t>
                      </a:r>
                    </a:p>
                  </a:txBody>
                  <a:tcPr/>
                </a:tc>
                <a:tc>
                  <a:txBody>
                    <a:bodyPr/>
                    <a:lstStyle/>
                    <a:p>
                      <a:r>
                        <a:rPr lang="en-US" dirty="0"/>
                        <a:t>Lectures from 18</a:t>
                      </a:r>
                      <a:r>
                        <a:rPr lang="en-US" baseline="30000" dirty="0"/>
                        <a:t>th</a:t>
                      </a:r>
                      <a:r>
                        <a:rPr lang="en-US" dirty="0"/>
                        <a:t> March </a:t>
                      </a:r>
                    </a:p>
                  </a:txBody>
                  <a:tcPr/>
                </a:tc>
                <a:extLst>
                  <a:ext uri="{0D108BD9-81ED-4DB2-BD59-A6C34878D82A}">
                    <a16:rowId xmlns:a16="http://schemas.microsoft.com/office/drawing/2014/main" val="3173873863"/>
                  </a:ext>
                </a:extLst>
              </a:tr>
              <a:tr h="370840">
                <a:tc>
                  <a:txBody>
                    <a:bodyPr/>
                    <a:lstStyle/>
                    <a:p>
                      <a:r>
                        <a:rPr lang="en-US" dirty="0"/>
                        <a:t>Project presentation</a:t>
                      </a:r>
                    </a:p>
                  </a:txBody>
                  <a:tcPr/>
                </a:tc>
                <a:tc>
                  <a:txBody>
                    <a:bodyPr/>
                    <a:lstStyle/>
                    <a:p>
                      <a:r>
                        <a:rPr lang="en-US" dirty="0"/>
                        <a:t>15</a:t>
                      </a:r>
                      <a:r>
                        <a:rPr lang="en-US" baseline="30000" dirty="0"/>
                        <a:t>th</a:t>
                      </a:r>
                      <a:r>
                        <a:rPr lang="en-US" dirty="0"/>
                        <a:t> April 2024</a:t>
                      </a:r>
                    </a:p>
                  </a:txBody>
                  <a:tcPr/>
                </a:tc>
                <a:extLst>
                  <a:ext uri="{0D108BD9-81ED-4DB2-BD59-A6C34878D82A}">
                    <a16:rowId xmlns:a16="http://schemas.microsoft.com/office/drawing/2014/main" val="246570927"/>
                  </a:ext>
                </a:extLst>
              </a:tr>
              <a:tr h="370840">
                <a:tc>
                  <a:txBody>
                    <a:bodyPr/>
                    <a:lstStyle/>
                    <a:p>
                      <a:r>
                        <a:rPr lang="en-US" dirty="0"/>
                        <a:t>Term paper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2310561089"/>
                  </a:ext>
                </a:extLst>
              </a:tr>
              <a:tr h="370840">
                <a:tc>
                  <a:txBody>
                    <a:bodyPr/>
                    <a:lstStyle/>
                    <a:p>
                      <a:r>
                        <a:rPr lang="en-US" dirty="0"/>
                        <a:t>Project submission</a:t>
                      </a:r>
                    </a:p>
                  </a:txBody>
                  <a:tcPr/>
                </a:tc>
                <a:tc>
                  <a:txBody>
                    <a:bodyPr/>
                    <a:lstStyle/>
                    <a:p>
                      <a:r>
                        <a:rPr lang="en-US" dirty="0"/>
                        <a:t>19</a:t>
                      </a:r>
                      <a:r>
                        <a:rPr lang="en-US" baseline="30000" dirty="0"/>
                        <a:t>th</a:t>
                      </a:r>
                      <a:r>
                        <a:rPr lang="en-US" dirty="0"/>
                        <a:t> April 2024</a:t>
                      </a:r>
                    </a:p>
                  </a:txBody>
                  <a:tcPr/>
                </a:tc>
                <a:extLst>
                  <a:ext uri="{0D108BD9-81ED-4DB2-BD59-A6C34878D82A}">
                    <a16:rowId xmlns:a16="http://schemas.microsoft.com/office/drawing/2014/main" val="3805954397"/>
                  </a:ext>
                </a:extLst>
              </a:tr>
            </a:tbl>
          </a:graphicData>
        </a:graphic>
      </p:graphicFrame>
    </p:spTree>
    <p:extLst>
      <p:ext uri="{BB962C8B-B14F-4D97-AF65-F5344CB8AC3E}">
        <p14:creationId xmlns:p14="http://schemas.microsoft.com/office/powerpoint/2010/main" val="722519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B965-E9A1-3F9D-7334-D838CAD5D0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25F14-2328-29F9-7230-1AAB5CA4EE00}"/>
              </a:ext>
            </a:extLst>
          </p:cNvPr>
          <p:cNvSpPr>
            <a:spLocks noGrp="1"/>
          </p:cNvSpPr>
          <p:nvPr>
            <p:ph idx="1"/>
          </p:nvPr>
        </p:nvSpPr>
        <p:spPr>
          <a:xfrm>
            <a:off x="2516614" y="3131066"/>
            <a:ext cx="7158771" cy="1258094"/>
          </a:xfrm>
        </p:spPr>
        <p:txBody>
          <a:bodyPr>
            <a:normAutofit/>
          </a:bodyPr>
          <a:lstStyle/>
          <a:p>
            <a:pPr marL="0" indent="0" algn="ctr">
              <a:buNone/>
            </a:pPr>
            <a:r>
              <a:rPr lang="en-US" sz="4800" dirty="0"/>
              <a:t>Terminology and Equations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84C8159A-F5F7-E6ED-D3FC-70D1F7410F3F}"/>
              </a:ext>
            </a:extLst>
          </p:cNvPr>
          <p:cNvSpPr>
            <a:spLocks noGrp="1"/>
          </p:cNvSpPr>
          <p:nvPr>
            <p:ph type="sldNum" sz="quarter" idx="12"/>
          </p:nvPr>
        </p:nvSpPr>
        <p:spPr/>
        <p:txBody>
          <a:bodyPr/>
          <a:lstStyle/>
          <a:p>
            <a:fld id="{687B7451-1438-CB4A-8106-82A64F1C7D7B}" type="slidenum">
              <a:rPr lang="sv-SE" smtClean="0"/>
              <a:t>40</a:t>
            </a:fld>
            <a:endParaRPr lang="sv-SE"/>
          </a:p>
        </p:txBody>
      </p:sp>
      <p:sp>
        <p:nvSpPr>
          <p:cNvPr id="2" name="Footer Placeholder 1">
            <a:extLst>
              <a:ext uri="{FF2B5EF4-FFF2-40B4-BE49-F238E27FC236}">
                <a16:creationId xmlns:a16="http://schemas.microsoft.com/office/drawing/2014/main" id="{04C057D6-5296-2AEE-825D-2E2AB148B29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802172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546059" y="370430"/>
            <a:ext cx="11645942" cy="975995"/>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Estimating received signal strength and range: </a:t>
            </a:r>
            <a:r>
              <a:rPr lang="en-SG" sz="4000" dirty="0" err="1">
                <a:latin typeface="+mn-lt"/>
              </a:rPr>
              <a:t>Friis</a:t>
            </a:r>
            <a:r>
              <a:rPr lang="en-SG" sz="4000" dirty="0">
                <a:latin typeface="+mn-lt"/>
              </a:rPr>
              <a:t> propagation model</a:t>
            </a:r>
          </a:p>
        </p:txBody>
      </p:sp>
      <p:sp>
        <p:nvSpPr>
          <p:cNvPr id="35845" name="Rectangle 2"/>
          <p:cNvSpPr>
            <a:spLocks noGrp="1" noChangeArrowheads="1"/>
          </p:cNvSpPr>
          <p:nvPr>
            <p:ph type="body" idx="4294967295"/>
          </p:nvPr>
        </p:nvSpPr>
        <p:spPr>
          <a:xfrm>
            <a:off x="546059" y="1665514"/>
            <a:ext cx="9317144" cy="4822056"/>
          </a:xfrm>
        </p:spPr>
        <p:txBody>
          <a:bodyPr>
            <a:normAutofit/>
          </a:bodyPr>
          <a:lstStyle/>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	</a:t>
            </a: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f</a:t>
            </a:r>
            <a:r>
              <a:rPr lang="en-US" sz="2800" baseline="-25000" dirty="0">
                <a:latin typeface="+mj-lt"/>
              </a:rPr>
              <a:t>c</a:t>
            </a:r>
            <a:r>
              <a:rPr lang="en-US" sz="2800" dirty="0">
                <a:latin typeface="+mj-lt"/>
              </a:rPr>
              <a:t> is the center frequency in Hz</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c is speed of light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d is the distance between transmitter and receiver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Alpha is the path loss component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G is antenna gain</a:t>
            </a: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graphicFrame>
        <p:nvGraphicFramePr>
          <p:cNvPr id="73730" name="Object 2"/>
          <p:cNvGraphicFramePr>
            <a:graphicFrameLocks noChangeAspect="1"/>
          </p:cNvGraphicFramePr>
          <p:nvPr/>
        </p:nvGraphicFramePr>
        <p:xfrm>
          <a:off x="4615636" y="2263330"/>
          <a:ext cx="3506788" cy="1338263"/>
        </p:xfrm>
        <a:graphic>
          <a:graphicData uri="http://schemas.openxmlformats.org/presentationml/2006/ole">
            <mc:AlternateContent xmlns:mc="http://schemas.openxmlformats.org/markup-compatibility/2006">
              <mc:Choice xmlns:v="urn:schemas-microsoft-com:vml" Requires="v">
                <p:oleObj name="Equation" r:id="rId3" imgW="1320480" imgH="507960" progId="Equation.3">
                  <p:embed/>
                </p:oleObj>
              </mc:Choice>
              <mc:Fallback>
                <p:oleObj name="Equation" r:id="rId3" imgW="1320480" imgH="507960" progId="Equation.3">
                  <p:embed/>
                  <p:pic>
                    <p:nvPicPr>
                      <p:cNvPr id="73730" name="Object 2"/>
                      <p:cNvPicPr>
                        <a:picLocks noChangeAspect="1" noChangeArrowheads="1"/>
                      </p:cNvPicPr>
                      <p:nvPr/>
                    </p:nvPicPr>
                    <p:blipFill>
                      <a:blip r:embed="rId4"/>
                      <a:srcRect/>
                      <a:stretch>
                        <a:fillRect/>
                      </a:stretch>
                    </p:blipFill>
                    <p:spPr bwMode="auto">
                      <a:xfrm>
                        <a:off x="4615636" y="2263330"/>
                        <a:ext cx="3506788" cy="13382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C6FAEEE-D619-4E65-A0EF-E650D0B3166A}" type="slidenum">
              <a:rPr lang="en-US" smtClean="0"/>
              <a:t>41</a:t>
            </a:fld>
            <a:endParaRPr lang="en-US"/>
          </a:p>
        </p:txBody>
      </p:sp>
    </p:spTree>
    <p:extLst>
      <p:ext uri="{BB962C8B-B14F-4D97-AF65-F5344CB8AC3E}">
        <p14:creationId xmlns:p14="http://schemas.microsoft.com/office/powerpoint/2010/main" val="35536233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1"/>
          <p:cNvSpPr>
            <a:spLocks noGrp="1" noChangeArrowheads="1"/>
          </p:cNvSpPr>
          <p:nvPr>
            <p:ph type="title" idx="4294967295"/>
          </p:nvPr>
        </p:nvSpPr>
        <p:spPr>
          <a:xfrm>
            <a:off x="888346" y="245011"/>
            <a:ext cx="7764462"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Path Loss Exponent</a:t>
            </a:r>
          </a:p>
        </p:txBody>
      </p:sp>
      <p:grpSp>
        <p:nvGrpSpPr>
          <p:cNvPr id="36869" name="Group 2"/>
          <p:cNvGrpSpPr>
            <a:grpSpLocks/>
          </p:cNvGrpSpPr>
          <p:nvPr/>
        </p:nvGrpSpPr>
        <p:grpSpPr bwMode="auto">
          <a:xfrm>
            <a:off x="2106386" y="1511681"/>
            <a:ext cx="7979228" cy="4506685"/>
            <a:chOff x="720" y="1008"/>
            <a:chExt cx="4319" cy="2883"/>
          </a:xfrm>
        </p:grpSpPr>
        <p:sp>
          <p:nvSpPr>
            <p:cNvPr id="36870" name="Rectangle 3"/>
            <p:cNvSpPr>
              <a:spLocks noChangeArrowheads="1"/>
            </p:cNvSpPr>
            <p:nvPr/>
          </p:nvSpPr>
          <p:spPr bwMode="auto">
            <a:xfrm>
              <a:off x="2880" y="3160"/>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 to 3</a:t>
              </a:r>
            </a:p>
          </p:txBody>
        </p:sp>
        <p:sp>
          <p:nvSpPr>
            <p:cNvPr id="36871" name="Rectangle 4"/>
            <p:cNvSpPr>
              <a:spLocks noChangeArrowheads="1"/>
            </p:cNvSpPr>
            <p:nvPr/>
          </p:nvSpPr>
          <p:spPr bwMode="auto">
            <a:xfrm>
              <a:off x="720" y="3160"/>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factory</a:t>
              </a:r>
            </a:p>
          </p:txBody>
        </p:sp>
        <p:sp>
          <p:nvSpPr>
            <p:cNvPr id="36872" name="Rectangle 5"/>
            <p:cNvSpPr>
              <a:spLocks noChangeArrowheads="1"/>
            </p:cNvSpPr>
            <p:nvPr/>
          </p:nvSpPr>
          <p:spPr bwMode="auto">
            <a:xfrm>
              <a:off x="720" y="3526"/>
              <a:ext cx="432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Rapport, Table 4.2, pp139</a:t>
              </a:r>
            </a:p>
          </p:txBody>
        </p:sp>
        <p:sp>
          <p:nvSpPr>
            <p:cNvPr id="36873" name="Rectangle 6"/>
            <p:cNvSpPr>
              <a:spLocks noChangeArrowheads="1"/>
            </p:cNvSpPr>
            <p:nvPr/>
          </p:nvSpPr>
          <p:spPr bwMode="auto">
            <a:xfrm>
              <a:off x="2880" y="2795"/>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4 to 6</a:t>
              </a:r>
            </a:p>
          </p:txBody>
        </p:sp>
        <p:sp>
          <p:nvSpPr>
            <p:cNvPr id="36874" name="Rectangle 7"/>
            <p:cNvSpPr>
              <a:spLocks noChangeArrowheads="1"/>
            </p:cNvSpPr>
            <p:nvPr/>
          </p:nvSpPr>
          <p:spPr bwMode="auto">
            <a:xfrm>
              <a:off x="720" y="2795"/>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building</a:t>
              </a:r>
            </a:p>
          </p:txBody>
        </p:sp>
        <p:sp>
          <p:nvSpPr>
            <p:cNvPr id="36875" name="Rectangle 8"/>
            <p:cNvSpPr>
              <a:spLocks noChangeArrowheads="1"/>
            </p:cNvSpPr>
            <p:nvPr/>
          </p:nvSpPr>
          <p:spPr bwMode="auto">
            <a:xfrm>
              <a:off x="2880" y="2429"/>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1.6 to 1.8</a:t>
              </a:r>
            </a:p>
          </p:txBody>
        </p:sp>
        <p:sp>
          <p:nvSpPr>
            <p:cNvPr id="36876" name="Rectangle 9"/>
            <p:cNvSpPr>
              <a:spLocks noChangeArrowheads="1"/>
            </p:cNvSpPr>
            <p:nvPr/>
          </p:nvSpPr>
          <p:spPr bwMode="auto">
            <a:xfrm>
              <a:off x="720" y="2429"/>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In building LOS</a:t>
              </a:r>
            </a:p>
          </p:txBody>
        </p:sp>
        <p:sp>
          <p:nvSpPr>
            <p:cNvPr id="36877" name="Rectangle 10"/>
            <p:cNvSpPr>
              <a:spLocks noChangeArrowheads="1"/>
            </p:cNvSpPr>
            <p:nvPr/>
          </p:nvSpPr>
          <p:spPr bwMode="auto">
            <a:xfrm>
              <a:off x="2880" y="1988"/>
              <a:ext cx="2160" cy="441"/>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3 to 5</a:t>
              </a:r>
            </a:p>
          </p:txBody>
        </p:sp>
        <p:sp>
          <p:nvSpPr>
            <p:cNvPr id="36878" name="Rectangle 11"/>
            <p:cNvSpPr>
              <a:spLocks noChangeArrowheads="1"/>
            </p:cNvSpPr>
            <p:nvPr/>
          </p:nvSpPr>
          <p:spPr bwMode="auto">
            <a:xfrm>
              <a:off x="720" y="1988"/>
              <a:ext cx="2160" cy="441"/>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Shadowed urban cellular radio</a:t>
              </a:r>
            </a:p>
          </p:txBody>
        </p:sp>
        <p:sp>
          <p:nvSpPr>
            <p:cNvPr id="36879" name="Rectangle 12"/>
            <p:cNvSpPr>
              <a:spLocks noChangeArrowheads="1"/>
            </p:cNvSpPr>
            <p:nvPr/>
          </p:nvSpPr>
          <p:spPr bwMode="auto">
            <a:xfrm>
              <a:off x="2880" y="1622"/>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2.7 to 3.5</a:t>
              </a:r>
            </a:p>
          </p:txBody>
        </p:sp>
        <p:sp>
          <p:nvSpPr>
            <p:cNvPr id="36880" name="Rectangle 13"/>
            <p:cNvSpPr>
              <a:spLocks noChangeArrowheads="1"/>
            </p:cNvSpPr>
            <p:nvPr/>
          </p:nvSpPr>
          <p:spPr bwMode="auto">
            <a:xfrm>
              <a:off x="720" y="1622"/>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rgbClr val="000000"/>
                  </a:solidFill>
                  <a:latin typeface="Tahoma" pitchFamily="34" charset="0"/>
                </a:rPr>
                <a:t>Urban area cellualr radio</a:t>
              </a:r>
            </a:p>
          </p:txBody>
        </p:sp>
        <p:sp>
          <p:nvSpPr>
            <p:cNvPr id="36881" name="Rectangle 14"/>
            <p:cNvSpPr>
              <a:spLocks noChangeArrowheads="1"/>
            </p:cNvSpPr>
            <p:nvPr/>
          </p:nvSpPr>
          <p:spPr bwMode="auto">
            <a:xfrm>
              <a:off x="2880" y="1257"/>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a:t>
              </a:r>
            </a:p>
          </p:txBody>
        </p:sp>
        <p:sp>
          <p:nvSpPr>
            <p:cNvPr id="36882" name="Rectangle 15"/>
            <p:cNvSpPr>
              <a:spLocks noChangeArrowheads="1"/>
            </p:cNvSpPr>
            <p:nvPr/>
          </p:nvSpPr>
          <p:spPr bwMode="auto">
            <a:xfrm>
              <a:off x="720" y="1257"/>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Free Space</a:t>
              </a:r>
            </a:p>
          </p:txBody>
        </p:sp>
        <p:sp>
          <p:nvSpPr>
            <p:cNvPr id="36883" name="Rectangle 16"/>
            <p:cNvSpPr>
              <a:spLocks noChangeArrowheads="1"/>
            </p:cNvSpPr>
            <p:nvPr/>
          </p:nvSpPr>
          <p:spPr bwMode="auto">
            <a:xfrm>
              <a:off x="288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dirty="0">
                  <a:solidFill>
                    <a:srgbClr val="000000"/>
                  </a:solidFill>
                  <a:latin typeface="Tahoma" pitchFamily="34" charset="0"/>
                </a:rPr>
                <a:t>Path Loss Exponential </a:t>
              </a:r>
              <a:r>
                <a:rPr lang="en-SG" sz="2400" b="1" dirty="0">
                  <a:solidFill>
                    <a:srgbClr val="000000"/>
                  </a:solidFill>
                  <a:latin typeface="Tahoma" pitchFamily="34" charset="0"/>
                </a:rPr>
                <a:t>(</a:t>
              </a:r>
              <a:r>
                <a:rPr lang="en-US" sz="2400" b="1" dirty="0">
                  <a:latin typeface="Symbol" pitchFamily="18" charset="2"/>
                </a:rPr>
                <a:t>)</a:t>
              </a:r>
              <a:endParaRPr lang="en-SG" sz="2400" b="1" dirty="0">
                <a:solidFill>
                  <a:srgbClr val="000000"/>
                </a:solidFill>
                <a:latin typeface="Tahoma" pitchFamily="34" charset="0"/>
              </a:endParaRPr>
            </a:p>
          </p:txBody>
        </p:sp>
        <p:sp>
          <p:nvSpPr>
            <p:cNvPr id="36884" name="Rectangle 17"/>
            <p:cNvSpPr>
              <a:spLocks noChangeArrowheads="1"/>
            </p:cNvSpPr>
            <p:nvPr/>
          </p:nvSpPr>
          <p:spPr bwMode="auto">
            <a:xfrm>
              <a:off x="72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a:solidFill>
                    <a:srgbClr val="000000"/>
                  </a:solidFill>
                  <a:latin typeface="Tahoma" pitchFamily="34" charset="0"/>
                </a:rPr>
                <a:t>Environment</a:t>
              </a:r>
            </a:p>
          </p:txBody>
        </p:sp>
        <p:sp>
          <p:nvSpPr>
            <p:cNvPr id="36885" name="Line 18"/>
            <p:cNvSpPr>
              <a:spLocks noChangeShapeType="1"/>
            </p:cNvSpPr>
            <p:nvPr/>
          </p:nvSpPr>
          <p:spPr bwMode="auto">
            <a:xfrm>
              <a:off x="720" y="1008"/>
              <a:ext cx="4320" cy="1"/>
            </a:xfrm>
            <a:prstGeom prst="line">
              <a:avLst/>
            </a:prstGeom>
            <a:noFill/>
            <a:ln w="28440">
              <a:solidFill>
                <a:srgbClr val="000000"/>
              </a:solidFill>
              <a:miter lim="800000"/>
              <a:headEnd/>
              <a:tailEnd/>
            </a:ln>
          </p:spPr>
          <p:txBody>
            <a:bodyPr/>
            <a:lstStyle/>
            <a:p>
              <a:endParaRPr lang="en-SG"/>
            </a:p>
          </p:txBody>
        </p:sp>
        <p:sp>
          <p:nvSpPr>
            <p:cNvPr id="36886" name="Line 19"/>
            <p:cNvSpPr>
              <a:spLocks noChangeShapeType="1"/>
            </p:cNvSpPr>
            <p:nvPr/>
          </p:nvSpPr>
          <p:spPr bwMode="auto">
            <a:xfrm>
              <a:off x="720" y="1257"/>
              <a:ext cx="4320" cy="1"/>
            </a:xfrm>
            <a:prstGeom prst="line">
              <a:avLst/>
            </a:prstGeom>
            <a:noFill/>
            <a:ln w="12600">
              <a:solidFill>
                <a:srgbClr val="000000"/>
              </a:solidFill>
              <a:miter lim="800000"/>
              <a:headEnd/>
              <a:tailEnd/>
            </a:ln>
          </p:spPr>
          <p:txBody>
            <a:bodyPr/>
            <a:lstStyle/>
            <a:p>
              <a:endParaRPr lang="en-SG"/>
            </a:p>
          </p:txBody>
        </p:sp>
        <p:sp>
          <p:nvSpPr>
            <p:cNvPr id="36887" name="Line 20"/>
            <p:cNvSpPr>
              <a:spLocks noChangeShapeType="1"/>
            </p:cNvSpPr>
            <p:nvPr/>
          </p:nvSpPr>
          <p:spPr bwMode="auto">
            <a:xfrm>
              <a:off x="720" y="1622"/>
              <a:ext cx="4320" cy="1"/>
            </a:xfrm>
            <a:prstGeom prst="line">
              <a:avLst/>
            </a:prstGeom>
            <a:noFill/>
            <a:ln w="12600">
              <a:solidFill>
                <a:srgbClr val="000000"/>
              </a:solidFill>
              <a:miter lim="800000"/>
              <a:headEnd/>
              <a:tailEnd/>
            </a:ln>
          </p:spPr>
          <p:txBody>
            <a:bodyPr/>
            <a:lstStyle/>
            <a:p>
              <a:endParaRPr lang="en-SG"/>
            </a:p>
          </p:txBody>
        </p:sp>
        <p:sp>
          <p:nvSpPr>
            <p:cNvPr id="36888" name="Line 21"/>
            <p:cNvSpPr>
              <a:spLocks noChangeShapeType="1"/>
            </p:cNvSpPr>
            <p:nvPr/>
          </p:nvSpPr>
          <p:spPr bwMode="auto">
            <a:xfrm>
              <a:off x="720" y="1988"/>
              <a:ext cx="4320" cy="1"/>
            </a:xfrm>
            <a:prstGeom prst="line">
              <a:avLst/>
            </a:prstGeom>
            <a:noFill/>
            <a:ln w="12600">
              <a:solidFill>
                <a:srgbClr val="000000"/>
              </a:solidFill>
              <a:miter lim="800000"/>
              <a:headEnd/>
              <a:tailEnd/>
            </a:ln>
          </p:spPr>
          <p:txBody>
            <a:bodyPr/>
            <a:lstStyle/>
            <a:p>
              <a:endParaRPr lang="en-SG"/>
            </a:p>
          </p:txBody>
        </p:sp>
        <p:sp>
          <p:nvSpPr>
            <p:cNvPr id="36889" name="Line 22"/>
            <p:cNvSpPr>
              <a:spLocks noChangeShapeType="1"/>
            </p:cNvSpPr>
            <p:nvPr/>
          </p:nvSpPr>
          <p:spPr bwMode="auto">
            <a:xfrm>
              <a:off x="720" y="2429"/>
              <a:ext cx="4320" cy="1"/>
            </a:xfrm>
            <a:prstGeom prst="line">
              <a:avLst/>
            </a:prstGeom>
            <a:noFill/>
            <a:ln w="12600">
              <a:solidFill>
                <a:srgbClr val="000000"/>
              </a:solidFill>
              <a:miter lim="800000"/>
              <a:headEnd/>
              <a:tailEnd/>
            </a:ln>
          </p:spPr>
          <p:txBody>
            <a:bodyPr/>
            <a:lstStyle/>
            <a:p>
              <a:endParaRPr lang="en-SG"/>
            </a:p>
          </p:txBody>
        </p:sp>
        <p:sp>
          <p:nvSpPr>
            <p:cNvPr id="36890" name="Line 23"/>
            <p:cNvSpPr>
              <a:spLocks noChangeShapeType="1"/>
            </p:cNvSpPr>
            <p:nvPr/>
          </p:nvSpPr>
          <p:spPr bwMode="auto">
            <a:xfrm>
              <a:off x="720" y="2795"/>
              <a:ext cx="4320" cy="1"/>
            </a:xfrm>
            <a:prstGeom prst="line">
              <a:avLst/>
            </a:prstGeom>
            <a:noFill/>
            <a:ln w="12600">
              <a:solidFill>
                <a:srgbClr val="000000"/>
              </a:solidFill>
              <a:miter lim="800000"/>
              <a:headEnd/>
              <a:tailEnd/>
            </a:ln>
          </p:spPr>
          <p:txBody>
            <a:bodyPr/>
            <a:lstStyle/>
            <a:p>
              <a:endParaRPr lang="en-SG"/>
            </a:p>
          </p:txBody>
        </p:sp>
        <p:sp>
          <p:nvSpPr>
            <p:cNvPr id="36891" name="Line 24"/>
            <p:cNvSpPr>
              <a:spLocks noChangeShapeType="1"/>
            </p:cNvSpPr>
            <p:nvPr/>
          </p:nvSpPr>
          <p:spPr bwMode="auto">
            <a:xfrm>
              <a:off x="720" y="3160"/>
              <a:ext cx="4320" cy="1"/>
            </a:xfrm>
            <a:prstGeom prst="line">
              <a:avLst/>
            </a:prstGeom>
            <a:noFill/>
            <a:ln w="12600">
              <a:solidFill>
                <a:srgbClr val="000000"/>
              </a:solidFill>
              <a:miter lim="800000"/>
              <a:headEnd/>
              <a:tailEnd/>
            </a:ln>
          </p:spPr>
          <p:txBody>
            <a:bodyPr/>
            <a:lstStyle/>
            <a:p>
              <a:endParaRPr lang="en-SG"/>
            </a:p>
          </p:txBody>
        </p:sp>
        <p:sp>
          <p:nvSpPr>
            <p:cNvPr id="36892" name="Line 25"/>
            <p:cNvSpPr>
              <a:spLocks noChangeShapeType="1"/>
            </p:cNvSpPr>
            <p:nvPr/>
          </p:nvSpPr>
          <p:spPr bwMode="auto">
            <a:xfrm>
              <a:off x="720" y="3892"/>
              <a:ext cx="4320" cy="1"/>
            </a:xfrm>
            <a:prstGeom prst="line">
              <a:avLst/>
            </a:prstGeom>
            <a:noFill/>
            <a:ln w="28440">
              <a:solidFill>
                <a:srgbClr val="000000"/>
              </a:solidFill>
              <a:miter lim="800000"/>
              <a:headEnd/>
              <a:tailEnd/>
            </a:ln>
          </p:spPr>
          <p:txBody>
            <a:bodyPr/>
            <a:lstStyle/>
            <a:p>
              <a:endParaRPr lang="en-SG"/>
            </a:p>
          </p:txBody>
        </p:sp>
        <p:sp>
          <p:nvSpPr>
            <p:cNvPr id="36893" name="Line 26"/>
            <p:cNvSpPr>
              <a:spLocks noChangeShapeType="1"/>
            </p:cNvSpPr>
            <p:nvPr/>
          </p:nvSpPr>
          <p:spPr bwMode="auto">
            <a:xfrm>
              <a:off x="720" y="1008"/>
              <a:ext cx="1" cy="2884"/>
            </a:xfrm>
            <a:prstGeom prst="line">
              <a:avLst/>
            </a:prstGeom>
            <a:noFill/>
            <a:ln w="28440">
              <a:solidFill>
                <a:srgbClr val="000000"/>
              </a:solidFill>
              <a:miter lim="800000"/>
              <a:headEnd/>
              <a:tailEnd/>
            </a:ln>
          </p:spPr>
          <p:txBody>
            <a:bodyPr/>
            <a:lstStyle/>
            <a:p>
              <a:endParaRPr lang="en-SG"/>
            </a:p>
          </p:txBody>
        </p:sp>
        <p:sp>
          <p:nvSpPr>
            <p:cNvPr id="36894" name="Line 27"/>
            <p:cNvSpPr>
              <a:spLocks noChangeShapeType="1"/>
            </p:cNvSpPr>
            <p:nvPr/>
          </p:nvSpPr>
          <p:spPr bwMode="auto">
            <a:xfrm>
              <a:off x="2880" y="1008"/>
              <a:ext cx="1" cy="2518"/>
            </a:xfrm>
            <a:prstGeom prst="line">
              <a:avLst/>
            </a:prstGeom>
            <a:noFill/>
            <a:ln w="12600">
              <a:solidFill>
                <a:srgbClr val="000000"/>
              </a:solidFill>
              <a:miter lim="800000"/>
              <a:headEnd/>
              <a:tailEnd/>
            </a:ln>
          </p:spPr>
          <p:txBody>
            <a:bodyPr/>
            <a:lstStyle/>
            <a:p>
              <a:endParaRPr lang="en-SG"/>
            </a:p>
          </p:txBody>
        </p:sp>
        <p:sp>
          <p:nvSpPr>
            <p:cNvPr id="36895" name="Line 28"/>
            <p:cNvSpPr>
              <a:spLocks noChangeShapeType="1"/>
            </p:cNvSpPr>
            <p:nvPr/>
          </p:nvSpPr>
          <p:spPr bwMode="auto">
            <a:xfrm>
              <a:off x="5040" y="1008"/>
              <a:ext cx="1" cy="2884"/>
            </a:xfrm>
            <a:prstGeom prst="line">
              <a:avLst/>
            </a:prstGeom>
            <a:noFill/>
            <a:ln w="28440">
              <a:solidFill>
                <a:srgbClr val="000000"/>
              </a:solidFill>
              <a:miter lim="800000"/>
              <a:headEnd/>
              <a:tailEnd/>
            </a:ln>
          </p:spPr>
          <p:txBody>
            <a:bodyPr/>
            <a:lstStyle/>
            <a:p>
              <a:endParaRPr lang="en-SG"/>
            </a:p>
          </p:txBody>
        </p:sp>
        <p:sp>
          <p:nvSpPr>
            <p:cNvPr id="36896" name="Line 29"/>
            <p:cNvSpPr>
              <a:spLocks noChangeShapeType="1"/>
            </p:cNvSpPr>
            <p:nvPr/>
          </p:nvSpPr>
          <p:spPr bwMode="auto">
            <a:xfrm>
              <a:off x="720" y="3526"/>
              <a:ext cx="4320" cy="1"/>
            </a:xfrm>
            <a:prstGeom prst="line">
              <a:avLst/>
            </a:prstGeom>
            <a:noFill/>
            <a:ln w="12600">
              <a:solidFill>
                <a:srgbClr val="000000"/>
              </a:solidFill>
              <a:miter lim="800000"/>
              <a:headEnd/>
              <a:tailEnd/>
            </a:ln>
          </p:spPr>
          <p:txBody>
            <a:bodyPr/>
            <a:lstStyle/>
            <a:p>
              <a:endParaRPr lang="en-SG"/>
            </a:p>
          </p:txBody>
        </p:sp>
      </p:grpSp>
      <p:sp>
        <p:nvSpPr>
          <p:cNvPr id="2" name="Slide Number Placeholder 1"/>
          <p:cNvSpPr>
            <a:spLocks noGrp="1"/>
          </p:cNvSpPr>
          <p:nvPr>
            <p:ph type="sldNum" sz="quarter" idx="12"/>
          </p:nvPr>
        </p:nvSpPr>
        <p:spPr/>
        <p:txBody>
          <a:bodyPr/>
          <a:lstStyle/>
          <a:p>
            <a:fld id="{5C6FAEEE-D619-4E65-A0EF-E650D0B3166A}" type="slidenum">
              <a:rPr lang="en-US" smtClean="0"/>
              <a:t>42</a:t>
            </a:fld>
            <a:endParaRPr lang="en-US"/>
          </a:p>
        </p:txBody>
      </p:sp>
    </p:spTree>
    <p:extLst>
      <p:ext uri="{BB962C8B-B14F-4D97-AF65-F5344CB8AC3E}">
        <p14:creationId xmlns:p14="http://schemas.microsoft.com/office/powerpoint/2010/main" val="2023410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Attenuation and Gain: Decibel (dB) unit</a:t>
            </a:r>
          </a:p>
        </p:txBody>
      </p:sp>
      <p:sp>
        <p:nvSpPr>
          <p:cNvPr id="35845" name="Rectangle 2"/>
          <p:cNvSpPr>
            <a:spLocks noGrp="1" noChangeArrowheads="1"/>
          </p:cNvSpPr>
          <p:nvPr>
            <p:ph type="body" idx="4294967295"/>
          </p:nvPr>
        </p:nvSpPr>
        <p:spPr>
          <a:xfrm>
            <a:off x="397380" y="1163934"/>
            <a:ext cx="11397240" cy="5192486"/>
          </a:xfrm>
        </p:spPr>
        <p:txBody>
          <a:bodyPr>
            <a:normAutofit lnSpcReduction="10000"/>
          </a:bodyPr>
          <a:lstStyle/>
          <a:p>
            <a:r>
              <a:rPr lang="en-US" altLang="en-US" sz="2800" b="1" dirty="0">
                <a:latin typeface="+mj-lt"/>
              </a:rPr>
              <a:t>Attenuation: </a:t>
            </a:r>
            <a:r>
              <a:rPr lang="en-US" altLang="en-US" sz="2800" dirty="0">
                <a:latin typeface="+mj-lt"/>
              </a:rPr>
              <a:t>Means loss of energy </a:t>
            </a:r>
          </a:p>
          <a:p>
            <a:pPr lvl="1"/>
            <a:r>
              <a:rPr lang="en-US" altLang="en-US" dirty="0">
                <a:latin typeface="+mj-lt"/>
              </a:rPr>
              <a:t>When signal traverses through a medium, it loses energy.</a:t>
            </a:r>
          </a:p>
          <a:p>
            <a:r>
              <a:rPr lang="en-US" altLang="en-US" b="1" dirty="0">
                <a:latin typeface="+mj-lt"/>
              </a:rPr>
              <a:t>Gain: </a:t>
            </a:r>
            <a:r>
              <a:rPr lang="en-US" altLang="en-US" dirty="0">
                <a:latin typeface="+mj-lt"/>
              </a:rPr>
              <a:t>Means increase in energy</a:t>
            </a:r>
          </a:p>
          <a:p>
            <a:pPr lvl="1"/>
            <a:r>
              <a:rPr lang="en-US" altLang="en-US" dirty="0">
                <a:latin typeface="+mj-lt"/>
              </a:rPr>
              <a:t>Often devices such as amplifiers are employed to improve the signal strength</a:t>
            </a:r>
          </a:p>
          <a:p>
            <a:r>
              <a:rPr lang="en-US" altLang="en-US" sz="2800" dirty="0">
                <a:latin typeface="+mj-lt"/>
              </a:rPr>
              <a:t>Commonly, we use decibel to calculate gain or loss/attenuation of signal</a:t>
            </a:r>
          </a:p>
          <a:p>
            <a:endParaRPr lang="en-US" altLang="en-US" dirty="0">
              <a:latin typeface="+mj-lt"/>
            </a:endParaRPr>
          </a:p>
          <a:p>
            <a:endParaRPr lang="en-US" altLang="en-US" sz="2800" dirty="0">
              <a:latin typeface="+mj-lt"/>
            </a:endParaRPr>
          </a:p>
          <a:p>
            <a:endParaRPr lang="en-US" altLang="en-US" sz="2800" dirty="0">
              <a:latin typeface="+mj-lt"/>
            </a:endParaRPr>
          </a:p>
          <a:p>
            <a:endParaRPr lang="en-US" altLang="en-US" sz="2800" dirty="0">
              <a:latin typeface="+mj-lt"/>
            </a:endParaRPr>
          </a:p>
          <a:p>
            <a:r>
              <a:rPr lang="en-US" altLang="en-US" sz="2800" dirty="0">
                <a:latin typeface="+mj-lt"/>
              </a:rPr>
              <a:t>dB = 10log</a:t>
            </a:r>
            <a:r>
              <a:rPr lang="en-US" altLang="en-US" sz="2800" baseline="-25000" dirty="0">
                <a:latin typeface="+mj-lt"/>
              </a:rPr>
              <a:t>10</a:t>
            </a:r>
            <a:r>
              <a:rPr lang="en-US" altLang="en-US" sz="2800" dirty="0">
                <a:latin typeface="+mj-lt"/>
              </a:rPr>
              <a:t>P</a:t>
            </a:r>
            <a:r>
              <a:rPr lang="en-US" altLang="en-US" sz="2800" baseline="-25000" dirty="0">
                <a:latin typeface="+mj-lt"/>
              </a:rPr>
              <a:t>2</a:t>
            </a:r>
            <a:r>
              <a:rPr lang="en-US" altLang="en-US" sz="2800" dirty="0">
                <a:latin typeface="+mj-lt"/>
              </a:rPr>
              <a:t>/P</a:t>
            </a:r>
            <a:r>
              <a:rPr lang="en-US" altLang="en-US" sz="2800" baseline="-25000" dirty="0">
                <a:latin typeface="+mj-lt"/>
              </a:rPr>
              <a:t>1</a:t>
            </a:r>
          </a:p>
          <a:p>
            <a:pPr lvl="1"/>
            <a:r>
              <a:rPr lang="en-US" altLang="en-US" dirty="0">
                <a:latin typeface="+mj-lt"/>
              </a:rPr>
              <a:t>P</a:t>
            </a:r>
            <a:r>
              <a:rPr lang="en-US" altLang="en-US" baseline="-25000" dirty="0">
                <a:latin typeface="+mj-lt"/>
              </a:rPr>
              <a:t>1</a:t>
            </a:r>
            <a:r>
              <a:rPr lang="en-US" altLang="en-US" dirty="0">
                <a:latin typeface="+mj-lt"/>
              </a:rPr>
              <a:t> - input signal, </a:t>
            </a:r>
            <a:r>
              <a:rPr lang="en-US" altLang="en-US" sz="2800" dirty="0">
                <a:latin typeface="+mj-lt"/>
              </a:rPr>
              <a:t>P</a:t>
            </a:r>
            <a:r>
              <a:rPr lang="en-US" altLang="en-US" sz="2800" baseline="-25000" dirty="0">
                <a:latin typeface="+mj-lt"/>
              </a:rPr>
              <a:t>2</a:t>
            </a:r>
            <a:r>
              <a:rPr lang="en-US" altLang="en-US" sz="2800" dirty="0">
                <a:latin typeface="+mj-lt"/>
              </a:rPr>
              <a:t> - output signal</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43</a:t>
            </a:fld>
            <a:endParaRPr lang="en-US"/>
          </a:p>
        </p:txBody>
      </p:sp>
      <p:pic>
        <p:nvPicPr>
          <p:cNvPr id="3" name="Picture 6">
            <a:extLst>
              <a:ext uri="{FF2B5EF4-FFF2-40B4-BE49-F238E27FC236}">
                <a16:creationId xmlns:a16="http://schemas.microsoft.com/office/drawing/2014/main" id="{FA976DA5-7493-7AC2-5C8A-F45E728EB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483" y="3539961"/>
            <a:ext cx="4291526" cy="1629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50921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p:cNvSpPr>
            <a:spLocks noGrp="1" noChangeArrowheads="1"/>
          </p:cNvSpPr>
          <p:nvPr>
            <p:ph type="body" idx="4294967295"/>
          </p:nvPr>
        </p:nvSpPr>
        <p:spPr>
          <a:xfrm>
            <a:off x="397380" y="1163934"/>
            <a:ext cx="11397240" cy="5192486"/>
          </a:xfrm>
        </p:spPr>
        <p:txBody>
          <a:bodyPr>
            <a:normAutofit/>
          </a:bodyPr>
          <a:lstStyle/>
          <a:p>
            <a:pPr algn="l"/>
            <a:r>
              <a:rPr lang="en-SG" b="0" i="0" dirty="0">
                <a:effectLst/>
                <a:latin typeface="+mj-lt"/>
              </a:rPr>
              <a:t>Suppose a signal travels through a transmission medium and its power decreases to one-half of its original value, meaning that P2 is equal to (1/2)P1. In this scenario, the attenuation, or loss of power, can be determined using the following formula:</a:t>
            </a:r>
          </a:p>
          <a:p>
            <a:pPr marL="0" indent="0">
              <a:buNone/>
            </a:pPr>
            <a:br>
              <a:rPr lang="en-SG" dirty="0"/>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r>
              <a:rPr lang="en-US" altLang="en-US" dirty="0">
                <a:latin typeface="+mj-lt"/>
              </a:rPr>
              <a:t>Thus, loss of 3 dB, is equivalent to losing half of the signal power</a:t>
            </a:r>
            <a:endParaRPr lang="en-US" altLang="en-US" sz="2800"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44</a:t>
            </a:fld>
            <a:endParaRPr lang="en-US"/>
          </a:p>
        </p:txBody>
      </p:sp>
      <p:pic>
        <p:nvPicPr>
          <p:cNvPr id="4" name="Picture 17">
            <a:extLst>
              <a:ext uri="{FF2B5EF4-FFF2-40B4-BE49-F238E27FC236}">
                <a16:creationId xmlns:a16="http://schemas.microsoft.com/office/drawing/2014/main" id="{3B2CDADA-95FA-70B8-80CD-CF37F0ED6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3407963"/>
            <a:ext cx="7226300" cy="72866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5350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p:cNvSpPr>
            <a:spLocks noGrp="1" noChangeArrowheads="1"/>
          </p:cNvSpPr>
          <p:nvPr>
            <p:ph type="body" idx="4294967295"/>
          </p:nvPr>
        </p:nvSpPr>
        <p:spPr>
          <a:xfrm>
            <a:off x="397380" y="1163933"/>
            <a:ext cx="11397240" cy="5557541"/>
          </a:xfrm>
        </p:spPr>
        <p:txBody>
          <a:bodyPr>
            <a:normAutofit/>
          </a:bodyPr>
          <a:lstStyle/>
          <a:p>
            <a:pPr algn="l"/>
            <a:r>
              <a:rPr lang="en-SG" b="0" i="0" dirty="0">
                <a:effectLst/>
                <a:latin typeface="+mj-lt"/>
              </a:rPr>
              <a:t>A signal passes through an amplifier, resulting in a tenfold increase in power, expressed as P2 = 10P1. The amplification, also known as the power gain, can be calculated as:</a:t>
            </a:r>
            <a:br>
              <a:rPr lang="en-SG" dirty="0">
                <a:latin typeface="+mj-lt"/>
              </a:rPr>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endParaRPr lang="en-US" altLang="en-US" dirty="0">
              <a:latin typeface="+mj-lt"/>
            </a:endParaRPr>
          </a:p>
          <a:p>
            <a:r>
              <a:rPr lang="en-SG" b="0" i="0" dirty="0">
                <a:effectLst/>
                <a:latin typeface="+mj-lt"/>
              </a:rPr>
              <a:t>One reason engineers use decibels to measure changes in signal strength is that decibel values can be easily added or subtracted</a:t>
            </a:r>
          </a:p>
          <a:p>
            <a:r>
              <a:rPr lang="en-SG" altLang="en-US" dirty="0">
                <a:latin typeface="+mj-lt"/>
              </a:rPr>
              <a:t>L1 = 3b, L2 = 7 </a:t>
            </a:r>
            <a:r>
              <a:rPr lang="en-SG" altLang="en-US" dirty="0" err="1">
                <a:latin typeface="+mj-lt"/>
              </a:rPr>
              <a:t>db</a:t>
            </a:r>
            <a:r>
              <a:rPr lang="en-SG" altLang="en-US" dirty="0">
                <a:latin typeface="+mj-lt"/>
              </a:rPr>
              <a:t>, Combined loss: 10 dB</a:t>
            </a:r>
            <a:endParaRPr lang="en-US" altLang="en-US"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45</a:t>
            </a:fld>
            <a:endParaRPr lang="en-US"/>
          </a:p>
        </p:txBody>
      </p:sp>
      <p:pic>
        <p:nvPicPr>
          <p:cNvPr id="3" name="Picture 14">
            <a:extLst>
              <a:ext uri="{FF2B5EF4-FFF2-40B4-BE49-F238E27FC236}">
                <a16:creationId xmlns:a16="http://schemas.microsoft.com/office/drawing/2014/main" id="{9EBC956F-1106-FAE0-F2A9-735710FCB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2795392"/>
            <a:ext cx="3409950" cy="819150"/>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5">
            <a:extLst>
              <a:ext uri="{FF2B5EF4-FFF2-40B4-BE49-F238E27FC236}">
                <a16:creationId xmlns:a16="http://schemas.microsoft.com/office/drawing/2014/main" id="{DE621DDF-957B-1530-9F24-E40A1C744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025" y="4040125"/>
            <a:ext cx="3446463" cy="630237"/>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324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2594-BDDA-85A8-F76F-ABA183E8E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3A06D-DDA4-655F-57FD-D972DFCAF5B6}"/>
              </a:ext>
            </a:extLst>
          </p:cNvPr>
          <p:cNvSpPr>
            <a:spLocks noGrp="1"/>
          </p:cNvSpPr>
          <p:nvPr>
            <p:ph type="title"/>
          </p:nvPr>
        </p:nvSpPr>
        <p:spPr>
          <a:xfrm>
            <a:off x="442699" y="375786"/>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51DAF78F-36DC-B76B-146C-87EAADB8C054}"/>
              </a:ext>
            </a:extLst>
          </p:cNvPr>
          <p:cNvSpPr>
            <a:spLocks noGrp="1"/>
          </p:cNvSpPr>
          <p:nvPr>
            <p:ph idx="1"/>
          </p:nvPr>
        </p:nvSpPr>
        <p:spPr>
          <a:xfrm>
            <a:off x="442699" y="1784578"/>
            <a:ext cx="11611401" cy="3701822"/>
          </a:xfrm>
        </p:spPr>
        <p:txBody>
          <a:bodyPr>
            <a:normAutofit/>
          </a:bodyPr>
          <a:lstStyle/>
          <a:p>
            <a:r>
              <a:rPr lang="en-US" b="1" dirty="0">
                <a:latin typeface="+mj-lt"/>
              </a:rPr>
              <a:t>Link Budget: </a:t>
            </a:r>
            <a:r>
              <a:rPr lang="en-US" dirty="0">
                <a:latin typeface="+mj-lt"/>
              </a:rPr>
              <a:t>One of the metrics that help you understand the gains and losses in a communication system. Applicable to radio waves, communication happening through cables, and other systems</a:t>
            </a:r>
          </a:p>
          <a:p>
            <a:r>
              <a:rPr lang="en-US" dirty="0">
                <a:latin typeface="+mj-lt"/>
              </a:rPr>
              <a:t>High link budget ensures that the wireless signal is received with a sufficient signal to noise (SNR) ratio for recovering of the sent information</a:t>
            </a:r>
          </a:p>
          <a:p>
            <a:endParaRPr lang="en-US" dirty="0">
              <a:latin typeface="+mj-lt"/>
            </a:endParaRPr>
          </a:p>
          <a:p>
            <a:pPr marL="0" indent="0" algn="ctr">
              <a:buNone/>
            </a:pPr>
            <a:r>
              <a:rPr lang="en-US" b="1" dirty="0">
                <a:latin typeface="+mj-lt"/>
              </a:rPr>
              <a:t>Receiver Power (dBm) = Transmitted Power (dBm) + Gains (dB) – Losses (dB)</a:t>
            </a:r>
          </a:p>
        </p:txBody>
      </p:sp>
      <p:sp>
        <p:nvSpPr>
          <p:cNvPr id="5" name="Slide Number Placeholder 4">
            <a:extLst>
              <a:ext uri="{FF2B5EF4-FFF2-40B4-BE49-F238E27FC236}">
                <a16:creationId xmlns:a16="http://schemas.microsoft.com/office/drawing/2014/main" id="{18D30F97-0A3F-5401-D141-AD2F644218CE}"/>
              </a:ext>
            </a:extLst>
          </p:cNvPr>
          <p:cNvSpPr>
            <a:spLocks noGrp="1"/>
          </p:cNvSpPr>
          <p:nvPr>
            <p:ph type="sldNum" sz="quarter" idx="12"/>
          </p:nvPr>
        </p:nvSpPr>
        <p:spPr/>
        <p:txBody>
          <a:bodyPr/>
          <a:lstStyle/>
          <a:p>
            <a:fld id="{687B7451-1438-CB4A-8106-82A64F1C7D7B}" type="slidenum">
              <a:rPr lang="sv-SE" smtClean="0"/>
              <a:pPr/>
              <a:t>46</a:t>
            </a:fld>
            <a:endParaRPr lang="sv-SE" dirty="0"/>
          </a:p>
        </p:txBody>
      </p:sp>
      <p:sp>
        <p:nvSpPr>
          <p:cNvPr id="6" name="AutoShape 2" descr="{\displaystyle \mathrm {SNR} ={\frac {P_{\mathrm {signal} }}{P_{\mathrm {noise} }}},}">
            <a:extLst>
              <a:ext uri="{FF2B5EF4-FFF2-40B4-BE49-F238E27FC236}">
                <a16:creationId xmlns:a16="http://schemas.microsoft.com/office/drawing/2014/main" id="{686C6C35-86E1-697E-2672-A7F20DCC9D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8788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6993-6D6C-4499-C17B-C1AF6901E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7BE51-DBF5-7ED2-1E28-093BC44E0CDC}"/>
              </a:ext>
            </a:extLst>
          </p:cNvPr>
          <p:cNvSpPr>
            <a:spLocks noGrp="1"/>
          </p:cNvSpPr>
          <p:nvPr>
            <p:ph type="title"/>
          </p:nvPr>
        </p:nvSpPr>
        <p:spPr>
          <a:xfrm>
            <a:off x="685800" y="348090"/>
            <a:ext cx="10515600" cy="1325563"/>
          </a:xfrm>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8EC4FB0C-01BF-2065-E786-58996A7C237D}"/>
              </a:ext>
            </a:extLst>
          </p:cNvPr>
          <p:cNvSpPr>
            <a:spLocks noGrp="1"/>
          </p:cNvSpPr>
          <p:nvPr>
            <p:ph idx="1"/>
          </p:nvPr>
        </p:nvSpPr>
        <p:spPr>
          <a:xfrm>
            <a:off x="797541" y="1673653"/>
            <a:ext cx="10708659" cy="4290914"/>
          </a:xfrm>
        </p:spPr>
        <p:txBody>
          <a:bodyPr>
            <a:normAutofit fontScale="77500" lnSpcReduction="20000"/>
          </a:bodyPr>
          <a:lstStyle/>
          <a:p>
            <a:r>
              <a:rPr lang="en-US" sz="3600" b="1" dirty="0">
                <a:latin typeface="+mj-lt"/>
              </a:rPr>
              <a:t>Free space path loss (FSPL or FSL):</a:t>
            </a:r>
            <a:r>
              <a:rPr lang="en-US" dirty="0">
                <a:latin typeface="+mj-lt"/>
              </a:rPr>
              <a:t> </a:t>
            </a:r>
            <a:r>
              <a:rPr lang="en-US" sz="3600" dirty="0">
                <a:latin typeface="+mj-lt"/>
              </a:rPr>
              <a:t>The loss of power encountered by signal as it transmits from the transmitter to the receiver </a:t>
            </a:r>
          </a:p>
          <a:p>
            <a:pPr marL="457200" lvl="1" indent="0">
              <a:buNone/>
            </a:pPr>
            <a:endParaRPr lang="en-SG" b="0" i="0" dirty="0">
              <a:effectLst/>
              <a:latin typeface="+mj-lt"/>
            </a:endParaRPr>
          </a:p>
          <a:p>
            <a:pPr algn="l">
              <a:buFont typeface="Arial" panose="020B0604020202020204" pitchFamily="34" charset="0"/>
              <a:buChar char="•"/>
            </a:pPr>
            <a:endParaRPr lang="en-SG" dirty="0">
              <a:solidFill>
                <a:srgbClr val="ECECEC"/>
              </a:solidFill>
              <a:latin typeface="KaTeX_Main"/>
            </a:endParaRPr>
          </a:p>
          <a:p>
            <a:pPr algn="l">
              <a:buFont typeface="Arial" panose="020B0604020202020204" pitchFamily="34" charset="0"/>
              <a:buChar char="•"/>
            </a:pPr>
            <a:endParaRPr lang="en-SG" b="0" i="0" dirty="0">
              <a:solidFill>
                <a:srgbClr val="ECECEC"/>
              </a:solidFill>
              <a:effectLst/>
              <a:latin typeface="KaTeX_Main"/>
            </a:endParaRPr>
          </a:p>
          <a:p>
            <a:pPr algn="l">
              <a:buFont typeface="Arial" panose="020B0604020202020204" pitchFamily="34" charset="0"/>
              <a:buChar char="•"/>
            </a:pPr>
            <a:endParaRPr lang="en-SG" dirty="0">
              <a:solidFill>
                <a:srgbClr val="ECECEC"/>
              </a:solidFill>
              <a:latin typeface="KaTeX_Main"/>
            </a:endParaRPr>
          </a:p>
          <a:p>
            <a:pPr marL="0" indent="0" algn="l">
              <a:buNone/>
            </a:pPr>
            <a:endParaRPr lang="en-SG" b="0" i="0" dirty="0">
              <a:solidFill>
                <a:srgbClr val="ECECEC"/>
              </a:solidFill>
              <a:effectLst/>
              <a:latin typeface="KaTeX_Main"/>
            </a:endParaRPr>
          </a:p>
          <a:p>
            <a:pPr algn="l">
              <a:buFont typeface="Arial" panose="020B0604020202020204" pitchFamily="34" charset="0"/>
              <a:buChar char="•"/>
            </a:pPr>
            <a:r>
              <a:rPr lang="en-SG" sz="3400" b="0" i="1" dirty="0">
                <a:effectLst/>
                <a:latin typeface="+mj-lt"/>
              </a:rPr>
              <a:t>d</a:t>
            </a:r>
            <a:r>
              <a:rPr lang="en-SG" sz="3400" b="0" i="0" dirty="0">
                <a:effectLst/>
                <a:latin typeface="+mj-lt"/>
              </a:rPr>
              <a:t> is the distance between the transmitter and receiver antennas (in meters),</a:t>
            </a:r>
          </a:p>
          <a:p>
            <a:pPr algn="l">
              <a:buFont typeface="Arial" panose="020B0604020202020204" pitchFamily="34" charset="0"/>
              <a:buChar char="•"/>
            </a:pPr>
            <a:r>
              <a:rPr lang="en-SG" sz="3400" b="0" i="1" dirty="0">
                <a:effectLst/>
                <a:latin typeface="+mj-lt"/>
              </a:rPr>
              <a:t>f</a:t>
            </a:r>
            <a:r>
              <a:rPr lang="en-SG" sz="3400" b="0" i="0" dirty="0">
                <a:effectLst/>
                <a:latin typeface="+mj-lt"/>
              </a:rPr>
              <a:t> is the frequency of the signal (in Hertz),</a:t>
            </a:r>
          </a:p>
          <a:p>
            <a:pPr algn="l">
              <a:buFont typeface="Arial" panose="020B0604020202020204" pitchFamily="34" charset="0"/>
              <a:buChar char="•"/>
            </a:pPr>
            <a:r>
              <a:rPr lang="en-SG" sz="3400" b="0" i="1" dirty="0">
                <a:effectLst/>
                <a:latin typeface="+mj-lt"/>
              </a:rPr>
              <a:t>c</a:t>
            </a:r>
            <a:r>
              <a:rPr lang="en-SG" sz="3400" b="0" i="0" dirty="0">
                <a:effectLst/>
                <a:latin typeface="+mj-lt"/>
              </a:rPr>
              <a:t> is the speed of light in a vacuum</a:t>
            </a:r>
          </a:p>
          <a:p>
            <a:pPr marL="0" indent="0">
              <a:buNone/>
            </a:pPr>
            <a:br>
              <a:rPr lang="en-SG" dirty="0"/>
            </a:br>
            <a:endParaRPr lang="en-US" dirty="0">
              <a:latin typeface="+mj-lt"/>
            </a:endParaRPr>
          </a:p>
        </p:txBody>
      </p:sp>
      <p:sp>
        <p:nvSpPr>
          <p:cNvPr id="5" name="Slide Number Placeholder 4">
            <a:extLst>
              <a:ext uri="{FF2B5EF4-FFF2-40B4-BE49-F238E27FC236}">
                <a16:creationId xmlns:a16="http://schemas.microsoft.com/office/drawing/2014/main" id="{F07B0693-6C8B-19DB-3917-2E32A9CEF037}"/>
              </a:ext>
            </a:extLst>
          </p:cNvPr>
          <p:cNvSpPr>
            <a:spLocks noGrp="1"/>
          </p:cNvSpPr>
          <p:nvPr>
            <p:ph type="sldNum" sz="quarter" idx="12"/>
          </p:nvPr>
        </p:nvSpPr>
        <p:spPr/>
        <p:txBody>
          <a:bodyPr/>
          <a:lstStyle/>
          <a:p>
            <a:fld id="{687B7451-1438-CB4A-8106-82A64F1C7D7B}" type="slidenum">
              <a:rPr lang="sv-SE" smtClean="0"/>
              <a:pPr/>
              <a:t>47</a:t>
            </a:fld>
            <a:endParaRPr lang="sv-SE" dirty="0"/>
          </a:p>
        </p:txBody>
      </p:sp>
      <p:sp>
        <p:nvSpPr>
          <p:cNvPr id="6" name="AutoShape 2" descr="{\displaystyle \mathrm {SNR} ={\frac {P_{\mathrm {signal} }}{P_{\mathrm {noise} }}},}">
            <a:extLst>
              <a:ext uri="{FF2B5EF4-FFF2-40B4-BE49-F238E27FC236}">
                <a16:creationId xmlns:a16="http://schemas.microsoft.com/office/drawing/2014/main" id="{EC6919C7-097F-F94F-487C-F6342C3272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black text with black letters&#10;&#10;Description automatically generated">
            <a:extLst>
              <a:ext uri="{FF2B5EF4-FFF2-40B4-BE49-F238E27FC236}">
                <a16:creationId xmlns:a16="http://schemas.microsoft.com/office/drawing/2014/main" id="{8CE90D11-A9F8-5284-EF19-397156DA5F34}"/>
              </a:ext>
            </a:extLst>
          </p:cNvPr>
          <p:cNvPicPr>
            <a:picLocks noChangeAspect="1"/>
          </p:cNvPicPr>
          <p:nvPr/>
        </p:nvPicPr>
        <p:blipFill rotWithShape="1">
          <a:blip r:embed="rId2"/>
          <a:srcRect l="427" t="2914" r="16985" b="1586"/>
          <a:stretch/>
        </p:blipFill>
        <p:spPr>
          <a:xfrm>
            <a:off x="2803161" y="2826895"/>
            <a:ext cx="6280878" cy="899410"/>
          </a:xfrm>
          <a:prstGeom prst="rect">
            <a:avLst/>
          </a:prstGeom>
        </p:spPr>
      </p:pic>
    </p:spTree>
    <p:extLst>
      <p:ext uri="{BB962C8B-B14F-4D97-AF65-F5344CB8AC3E}">
        <p14:creationId xmlns:p14="http://schemas.microsoft.com/office/powerpoint/2010/main" val="3087057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DB42-1710-CAF0-96D2-A5801BDA5289}"/>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A00BF9F5-B6A0-4006-E5F9-FBFBA15BDB64}"/>
              </a:ext>
            </a:extLst>
          </p:cNvPr>
          <p:cNvSpPr>
            <a:spLocks noGrp="1"/>
          </p:cNvSpPr>
          <p:nvPr>
            <p:ph idx="1"/>
          </p:nvPr>
        </p:nvSpPr>
        <p:spPr>
          <a:xfrm>
            <a:off x="838200" y="1554211"/>
            <a:ext cx="11117239" cy="4351338"/>
          </a:xfrm>
        </p:spPr>
        <p:txBody>
          <a:bodyPr>
            <a:normAutofit/>
          </a:bodyPr>
          <a:lstStyle/>
          <a:p>
            <a:r>
              <a:rPr lang="en-US" b="1" dirty="0">
                <a:latin typeface="+mj-lt"/>
              </a:rPr>
              <a:t>Signal to Noise (SNR) ratio: </a:t>
            </a:r>
            <a:r>
              <a:rPr lang="en-US" dirty="0">
                <a:latin typeface="+mj-lt"/>
              </a:rPr>
              <a:t>It is defined as the ratio of the desired or target signal when compared to the background noise</a:t>
            </a:r>
          </a:p>
          <a:p>
            <a:pPr lvl="1"/>
            <a:r>
              <a:rPr lang="en-US" dirty="0">
                <a:latin typeface="+mj-lt"/>
              </a:rPr>
              <a:t>SNR =  P(signal) / P(noise)</a:t>
            </a:r>
          </a:p>
          <a:p>
            <a:pPr lvl="1"/>
            <a:endParaRPr lang="en-US" dirty="0">
              <a:latin typeface="+mj-lt"/>
            </a:endParaRPr>
          </a:p>
          <a:p>
            <a:r>
              <a:rPr lang="en-US" dirty="0">
                <a:latin typeface="+mj-lt"/>
              </a:rPr>
              <a:t>Often, SNR as a ratio is expressed in the units of decibel (dB)</a:t>
            </a:r>
          </a:p>
          <a:p>
            <a:pPr lvl="1"/>
            <a:r>
              <a:rPr lang="en-US" dirty="0">
                <a:latin typeface="+mj-lt"/>
              </a:rPr>
              <a:t>SNR = 1,  what would be the value in decibel? </a:t>
            </a:r>
          </a:p>
          <a:p>
            <a:endParaRPr lang="en-US" dirty="0">
              <a:latin typeface="+mj-lt"/>
            </a:endParaRPr>
          </a:p>
          <a:p>
            <a:r>
              <a:rPr lang="en-US" dirty="0">
                <a:latin typeface="+mj-lt"/>
              </a:rPr>
              <a:t>We would like to have the SNR to be as high as possible. For communication systems, it means stronger desired signal, resulting in  better link quality and reliability</a:t>
            </a:r>
          </a:p>
          <a:p>
            <a:endParaRPr lang="en-US" dirty="0">
              <a:latin typeface="+mj-lt"/>
            </a:endParaRPr>
          </a:p>
        </p:txBody>
      </p:sp>
      <p:sp>
        <p:nvSpPr>
          <p:cNvPr id="4" name="Footer Placeholder 3">
            <a:extLst>
              <a:ext uri="{FF2B5EF4-FFF2-40B4-BE49-F238E27FC236}">
                <a16:creationId xmlns:a16="http://schemas.microsoft.com/office/drawing/2014/main" id="{32D56827-CDA0-D04F-4AF4-84C925C01CED}"/>
              </a:ext>
            </a:extLst>
          </p:cNvPr>
          <p:cNvSpPr>
            <a:spLocks noGrp="1"/>
          </p:cNvSpPr>
          <p:nvPr>
            <p:ph type="ftr" sz="quarter" idx="11"/>
          </p:nvPr>
        </p:nvSpPr>
        <p:spPr/>
        <p:txBody>
          <a:bodyPr/>
          <a:lstStyle/>
          <a:p>
            <a:r>
              <a:rPr lang="sv-SE"/>
              <a:t>ambujv@berkeley.edu</a:t>
            </a:r>
            <a:endParaRPr lang="sv-SE" dirty="0"/>
          </a:p>
        </p:txBody>
      </p:sp>
      <p:sp>
        <p:nvSpPr>
          <p:cNvPr id="5" name="Slide Number Placeholder 4">
            <a:extLst>
              <a:ext uri="{FF2B5EF4-FFF2-40B4-BE49-F238E27FC236}">
                <a16:creationId xmlns:a16="http://schemas.microsoft.com/office/drawing/2014/main" id="{E8694CB1-A43F-B169-96FF-47C1A525F7C2}"/>
              </a:ext>
            </a:extLst>
          </p:cNvPr>
          <p:cNvSpPr>
            <a:spLocks noGrp="1"/>
          </p:cNvSpPr>
          <p:nvPr>
            <p:ph type="sldNum" sz="quarter" idx="12"/>
          </p:nvPr>
        </p:nvSpPr>
        <p:spPr/>
        <p:txBody>
          <a:bodyPr/>
          <a:lstStyle/>
          <a:p>
            <a:fld id="{687B7451-1438-CB4A-8106-82A64F1C7D7B}" type="slidenum">
              <a:rPr lang="sv-SE" smtClean="0"/>
              <a:pPr/>
              <a:t>48</a:t>
            </a:fld>
            <a:endParaRPr lang="sv-SE" dirty="0"/>
          </a:p>
        </p:txBody>
      </p:sp>
      <p:sp>
        <p:nvSpPr>
          <p:cNvPr id="6" name="AutoShape 2" descr="{\displaystyle \mathrm {SNR} ={\frac {P_{\mathrm {signal} }}{P_{\mathrm {noise} }}},}">
            <a:extLst>
              <a:ext uri="{FF2B5EF4-FFF2-40B4-BE49-F238E27FC236}">
                <a16:creationId xmlns:a16="http://schemas.microsoft.com/office/drawing/2014/main" id="{A9BDC98C-A5AF-7A03-0492-AE60219AC7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1118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E5B8-A43B-4311-3DC7-2F1ECB065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CB3BE-1F51-F8EE-2DDE-D2256BA17328}"/>
              </a:ext>
            </a:extLst>
          </p:cNvPr>
          <p:cNvSpPr>
            <a:spLocks noGrp="1"/>
          </p:cNvSpPr>
          <p:nvPr>
            <p:ph type="title"/>
          </p:nvPr>
        </p:nvSpPr>
        <p:spPr/>
        <p:txBody>
          <a:bodyPr>
            <a:normAutofit/>
          </a:bodyPr>
          <a:lstStyle/>
          <a:p>
            <a:r>
              <a:rPr lang="en-US" sz="4000" dirty="0">
                <a:latin typeface="+mn-lt"/>
              </a:rPr>
              <a:t>Basics of wireless communication and networking</a:t>
            </a:r>
          </a:p>
        </p:txBody>
      </p:sp>
      <p:sp>
        <p:nvSpPr>
          <p:cNvPr id="3" name="Content Placeholder 2">
            <a:extLst>
              <a:ext uri="{FF2B5EF4-FFF2-40B4-BE49-F238E27FC236}">
                <a16:creationId xmlns:a16="http://schemas.microsoft.com/office/drawing/2014/main" id="{9CA56E33-97CD-C193-45A4-1873BCF9487B}"/>
              </a:ext>
            </a:extLst>
          </p:cNvPr>
          <p:cNvSpPr>
            <a:spLocks noGrp="1"/>
          </p:cNvSpPr>
          <p:nvPr>
            <p:ph idx="1"/>
          </p:nvPr>
        </p:nvSpPr>
        <p:spPr>
          <a:xfrm>
            <a:off x="990600" y="1690688"/>
            <a:ext cx="10515600" cy="4351338"/>
          </a:xfrm>
        </p:spPr>
        <p:txBody>
          <a:bodyPr>
            <a:normAutofit/>
          </a:bodyPr>
          <a:lstStyle/>
          <a:p>
            <a:r>
              <a:rPr lang="en-US" dirty="0">
                <a:latin typeface="+mj-lt"/>
              </a:rPr>
              <a:t>How do you estimate the capacity of the channel?  </a:t>
            </a:r>
          </a:p>
          <a:p>
            <a:r>
              <a:rPr lang="en-US" dirty="0">
                <a:latin typeface="+mj-lt"/>
              </a:rPr>
              <a:t>And what do you mean by the capacity of the channel?</a:t>
            </a:r>
          </a:p>
          <a:p>
            <a:r>
              <a:rPr lang="en-US" dirty="0">
                <a:latin typeface="+mj-lt"/>
              </a:rPr>
              <a:t>Shannon capacity of the channel: The bandwidth available (B) , The quality of the channel (the level of noise, SNR)</a:t>
            </a:r>
          </a:p>
          <a:p>
            <a:pPr lvl="1">
              <a:defRPr/>
            </a:pPr>
            <a:endParaRPr lang="en-US" altLang="en-US" sz="2800" dirty="0">
              <a:effectLst>
                <a:outerShdw blurRad="38100" dist="38100" dir="2700000" algn="tl">
                  <a:srgbClr val="C0C0C0"/>
                </a:outerShdw>
              </a:effectLst>
              <a:latin typeface="+mj-lt"/>
            </a:endParaRPr>
          </a:p>
          <a:p>
            <a:pPr lvl="1">
              <a:defRPr/>
            </a:pPr>
            <a:r>
              <a:rPr lang="en-US" altLang="en-US" sz="3200" dirty="0">
                <a:effectLst>
                  <a:outerShdw blurRad="38100" dist="38100" dir="2700000" algn="tl">
                    <a:srgbClr val="C0C0C0"/>
                  </a:outerShdw>
                </a:effectLst>
                <a:latin typeface="+mj-lt"/>
              </a:rPr>
              <a:t>C = </a:t>
            </a:r>
            <a:r>
              <a:rPr lang="en-US" altLang="en-US" sz="3200" dirty="0">
                <a:solidFill>
                  <a:srgbClr val="FF0000"/>
                </a:solidFill>
                <a:effectLst>
                  <a:outerShdw blurRad="38100" dist="38100" dir="2700000" algn="tl">
                    <a:srgbClr val="C0C0C0"/>
                  </a:outerShdw>
                </a:effectLst>
                <a:latin typeface="+mj-lt"/>
              </a:rPr>
              <a:t>B</a:t>
            </a:r>
            <a:r>
              <a:rPr lang="en-US" altLang="en-US" sz="3200" dirty="0">
                <a:effectLst>
                  <a:outerShdw blurRad="38100" dist="38100" dir="2700000" algn="tl">
                    <a:srgbClr val="C0C0C0"/>
                  </a:outerShdw>
                </a:effectLst>
                <a:latin typeface="+mj-lt"/>
              </a:rPr>
              <a:t> * log</a:t>
            </a:r>
            <a:r>
              <a:rPr lang="en-US" altLang="en-US" sz="3200" baseline="-25000" dirty="0">
                <a:effectLst>
                  <a:outerShdw blurRad="38100" dist="38100" dir="2700000" algn="tl">
                    <a:srgbClr val="C0C0C0"/>
                  </a:outerShdw>
                </a:effectLst>
                <a:latin typeface="+mj-lt"/>
              </a:rPr>
              <a:t>2</a:t>
            </a:r>
            <a:r>
              <a:rPr lang="en-US" altLang="en-US" sz="3200" dirty="0">
                <a:effectLst>
                  <a:outerShdw blurRad="38100" dist="38100" dir="2700000" algn="tl">
                    <a:srgbClr val="C0C0C0"/>
                  </a:outerShdw>
                </a:effectLst>
                <a:latin typeface="+mj-lt"/>
              </a:rPr>
              <a:t>(1+</a:t>
            </a:r>
            <a:r>
              <a:rPr lang="en-US" altLang="en-US" sz="3200" dirty="0">
                <a:solidFill>
                  <a:srgbClr val="FF0000"/>
                </a:solidFill>
                <a:effectLst>
                  <a:outerShdw blurRad="38100" dist="38100" dir="2700000" algn="tl">
                    <a:srgbClr val="C0C0C0"/>
                  </a:outerShdw>
                </a:effectLst>
                <a:latin typeface="+mj-lt"/>
              </a:rPr>
              <a:t>SNR</a:t>
            </a:r>
            <a:r>
              <a:rPr lang="en-US" altLang="en-US" sz="3200" dirty="0">
                <a:effectLst>
                  <a:outerShdw blurRad="38100" dist="38100" dir="2700000" algn="tl">
                    <a:srgbClr val="C0C0C0"/>
                  </a:outerShdw>
                </a:effectLst>
                <a:latin typeface="+mj-lt"/>
              </a:rPr>
              <a:t>)</a:t>
            </a:r>
          </a:p>
          <a:p>
            <a:pPr lvl="1">
              <a:defRPr/>
            </a:pPr>
            <a:endParaRPr lang="en-US" altLang="en-US" sz="2800" dirty="0">
              <a:effectLst>
                <a:outerShdw blurRad="38100" dist="38100" dir="2700000" algn="tl">
                  <a:srgbClr val="C0C0C0"/>
                </a:outerShdw>
              </a:effectLst>
              <a:latin typeface="+mj-lt"/>
            </a:endParaRPr>
          </a:p>
          <a:p>
            <a:pPr>
              <a:defRPr/>
            </a:pPr>
            <a:r>
              <a:rPr lang="en-US" altLang="en-US" sz="2800" b="0" i="0" dirty="0">
                <a:latin typeface="+mj-lt"/>
              </a:rPr>
              <a:t>Intuitively, capacity increases with available bandwidth (linear) and increases with SNR (log)</a:t>
            </a:r>
          </a:p>
          <a:p>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AF6E83FC-352A-221A-4869-81D373F4A4C6}"/>
              </a:ext>
            </a:extLst>
          </p:cNvPr>
          <p:cNvSpPr>
            <a:spLocks noGrp="1"/>
          </p:cNvSpPr>
          <p:nvPr>
            <p:ph type="sldNum" sz="quarter" idx="12"/>
          </p:nvPr>
        </p:nvSpPr>
        <p:spPr/>
        <p:txBody>
          <a:bodyPr/>
          <a:lstStyle/>
          <a:p>
            <a:fld id="{687B7451-1438-CB4A-8106-82A64F1C7D7B}" type="slidenum">
              <a:rPr lang="sv-SE" smtClean="0"/>
              <a:pPr/>
              <a:t>49</a:t>
            </a:fld>
            <a:endParaRPr lang="sv-SE" dirty="0"/>
          </a:p>
        </p:txBody>
      </p:sp>
      <p:sp>
        <p:nvSpPr>
          <p:cNvPr id="6" name="AutoShape 2" descr="{\displaystyle \mathrm {SNR} ={\frac {P_{\mathrm {signal} }}{P_{\mathrm {noise} }}},}">
            <a:extLst>
              <a:ext uri="{FF2B5EF4-FFF2-40B4-BE49-F238E27FC236}">
                <a16:creationId xmlns:a16="http://schemas.microsoft.com/office/drawing/2014/main" id="{3E1262E0-E62E-CD91-D72B-CCAA53186E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0148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B965-E9A1-3F9D-7334-D838CAD5D0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25F14-2328-29F9-7230-1AAB5CA4EE00}"/>
              </a:ext>
            </a:extLst>
          </p:cNvPr>
          <p:cNvSpPr>
            <a:spLocks noGrp="1"/>
          </p:cNvSpPr>
          <p:nvPr>
            <p:ph idx="1"/>
          </p:nvPr>
        </p:nvSpPr>
        <p:spPr>
          <a:xfrm>
            <a:off x="2516614" y="3131066"/>
            <a:ext cx="7158771" cy="1258094"/>
          </a:xfrm>
        </p:spPr>
        <p:txBody>
          <a:bodyPr>
            <a:normAutofit fontScale="92500" lnSpcReduction="10000"/>
          </a:bodyPr>
          <a:lstStyle/>
          <a:p>
            <a:pPr marL="0" indent="0" algn="ctr">
              <a:buNone/>
            </a:pPr>
            <a:r>
              <a:rPr lang="en-US" sz="4800" dirty="0"/>
              <a:t>Let us recall what we covered in the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84C8159A-F5F7-E6ED-D3FC-70D1F7410F3F}"/>
              </a:ext>
            </a:extLst>
          </p:cNvPr>
          <p:cNvSpPr>
            <a:spLocks noGrp="1"/>
          </p:cNvSpPr>
          <p:nvPr>
            <p:ph type="sldNum" sz="quarter" idx="12"/>
          </p:nvPr>
        </p:nvSpPr>
        <p:spPr/>
        <p:txBody>
          <a:bodyPr/>
          <a:lstStyle/>
          <a:p>
            <a:fld id="{687B7451-1438-CB4A-8106-82A64F1C7D7B}" type="slidenum">
              <a:rPr lang="sv-SE" smtClean="0"/>
              <a:t>5</a:t>
            </a:fld>
            <a:endParaRPr lang="sv-SE"/>
          </a:p>
        </p:txBody>
      </p:sp>
      <p:sp>
        <p:nvSpPr>
          <p:cNvPr id="2" name="Footer Placeholder 1">
            <a:extLst>
              <a:ext uri="{FF2B5EF4-FFF2-40B4-BE49-F238E27FC236}">
                <a16:creationId xmlns:a16="http://schemas.microsoft.com/office/drawing/2014/main" id="{04C057D6-5296-2AEE-825D-2E2AB148B29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684683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50</a:t>
            </a:fld>
            <a:endParaRPr lang="en-US"/>
          </a:p>
        </p:txBody>
      </p:sp>
      <p:sp>
        <p:nvSpPr>
          <p:cNvPr id="4" name="TextBox 3"/>
          <p:cNvSpPr txBox="1"/>
          <p:nvPr/>
        </p:nvSpPr>
        <p:spPr>
          <a:xfrm>
            <a:off x="431838" y="327497"/>
            <a:ext cx="11328324" cy="707886"/>
          </a:xfrm>
          <a:prstGeom prst="rect">
            <a:avLst/>
          </a:prstGeom>
          <a:noFill/>
        </p:spPr>
        <p:txBody>
          <a:bodyPr wrap="square" rtlCol="0">
            <a:spAutoFit/>
          </a:bodyPr>
          <a:lstStyle/>
          <a:p>
            <a:r>
              <a:rPr lang="en-US" sz="4000" dirty="0"/>
              <a:t>Various tradeoffs in range, frequency, </a:t>
            </a:r>
            <a:r>
              <a:rPr lang="en-US" sz="4000" dirty="0" err="1"/>
              <a:t>datarate</a:t>
            </a:r>
            <a:r>
              <a:rPr lang="en-US" sz="4000" dirty="0"/>
              <a:t>, power</a:t>
            </a:r>
          </a:p>
        </p:txBody>
      </p:sp>
      <p:sp>
        <p:nvSpPr>
          <p:cNvPr id="5" name="Rectangle 4"/>
          <p:cNvSpPr/>
          <p:nvPr/>
        </p:nvSpPr>
        <p:spPr>
          <a:xfrm>
            <a:off x="1166649" y="1493137"/>
            <a:ext cx="9485828" cy="1446550"/>
          </a:xfrm>
          <a:prstGeom prst="rect">
            <a:avLst/>
          </a:prstGeom>
        </p:spPr>
        <p:txBody>
          <a:bodyPr wrap="square">
            <a:spAutoFit/>
          </a:bodyPr>
          <a:lstStyle/>
          <a:p>
            <a:pPr>
              <a:defRPr/>
            </a:pPr>
            <a:r>
              <a:rPr lang="en-US" altLang="en-US" sz="3200" dirty="0">
                <a:solidFill>
                  <a:srgbClr val="0070C0"/>
                </a:solidFill>
                <a:effectLst>
                  <a:outerShdw blurRad="38100" dist="38100" dir="2700000" algn="tl">
                    <a:srgbClr val="C0C0C0"/>
                  </a:outerShdw>
                </a:effectLst>
                <a:latin typeface="Times New Roman" panose="02020603050405020304" pitchFamily="18" charset="0"/>
              </a:rPr>
              <a:t>C = B * log</a:t>
            </a:r>
            <a:r>
              <a:rPr lang="en-US" altLang="en-US" sz="3200" baseline="-25000" dirty="0">
                <a:solidFill>
                  <a:srgbClr val="0070C0"/>
                </a:solidFill>
                <a:effectLst>
                  <a:outerShdw blurRad="38100" dist="38100" dir="2700000" algn="tl">
                    <a:srgbClr val="C0C0C0"/>
                  </a:outerShdw>
                </a:effectLst>
                <a:latin typeface="Times New Roman" panose="02020603050405020304" pitchFamily="18" charset="0"/>
              </a:rPr>
              <a:t>2</a:t>
            </a:r>
            <a:r>
              <a:rPr lang="en-US" altLang="en-US" sz="3200" dirty="0">
                <a:solidFill>
                  <a:srgbClr val="0070C0"/>
                </a:solidFill>
                <a:effectLst>
                  <a:outerShdw blurRad="38100" dist="38100" dir="2700000" algn="tl">
                    <a:srgbClr val="C0C0C0"/>
                  </a:outerShdw>
                </a:effectLst>
                <a:latin typeface="Times New Roman" panose="02020603050405020304" pitchFamily="18" charset="0"/>
              </a:rPr>
              <a:t>(1+SNR)</a:t>
            </a:r>
          </a:p>
          <a:p>
            <a:pPr lvl="1">
              <a:defRPr/>
            </a:pPr>
            <a:endParaRPr lang="en-US" altLang="en-US" sz="2800" dirty="0">
              <a:effectLst>
                <a:outerShdw blurRad="38100" dist="38100" dir="2700000" algn="tl">
                  <a:srgbClr val="C0C0C0"/>
                </a:outerShdw>
              </a:effectLst>
              <a:latin typeface="Times New Roman" panose="02020603050405020304" pitchFamily="18" charset="0"/>
            </a:endParaRPr>
          </a:p>
          <a:p>
            <a:pPr lvl="1">
              <a:defRPr/>
            </a:pPr>
            <a:r>
              <a:rPr lang="en-US" altLang="en-US" sz="2800" dirty="0">
                <a:effectLst>
                  <a:outerShdw blurRad="38100" dist="38100" dir="2700000" algn="tl">
                    <a:srgbClr val="C0C0C0"/>
                  </a:outerShdw>
                </a:effectLst>
                <a:latin typeface="Times New Roman" panose="02020603050405020304" pitchFamily="18" charset="0"/>
              </a:rPr>
              <a:t>SNR – </a:t>
            </a:r>
            <a:r>
              <a:rPr lang="en-US" altLang="en-US" sz="2800" dirty="0">
                <a:solidFill>
                  <a:srgbClr val="FF0000"/>
                </a:solidFill>
                <a:effectLst>
                  <a:outerShdw blurRad="38100" dist="38100" dir="2700000" algn="tl">
                    <a:srgbClr val="C0C0C0"/>
                  </a:outerShdw>
                </a:effectLst>
                <a:latin typeface="Times New Roman" panose="02020603050405020304" pitchFamily="18" charset="0"/>
              </a:rPr>
              <a:t>signal</a:t>
            </a:r>
            <a:r>
              <a:rPr lang="en-US" altLang="en-US" sz="2800" dirty="0">
                <a:effectLst>
                  <a:outerShdw blurRad="38100" dist="38100" dir="2700000" algn="tl">
                    <a:srgbClr val="C0C0C0"/>
                  </a:outerShdw>
                </a:effectLst>
                <a:latin typeface="Times New Roman" panose="02020603050405020304" pitchFamily="18" charset="0"/>
              </a:rPr>
              <a:t>-to-noise ratio</a:t>
            </a:r>
          </a:p>
        </p:txBody>
      </p:sp>
      <p:graphicFrame>
        <p:nvGraphicFramePr>
          <p:cNvPr id="6" name="Object 2"/>
          <p:cNvGraphicFramePr>
            <a:graphicFrameLocks noChangeAspect="1"/>
          </p:cNvGraphicFramePr>
          <p:nvPr/>
        </p:nvGraphicFramePr>
        <p:xfrm>
          <a:off x="1321688" y="3679588"/>
          <a:ext cx="4587875" cy="1751013"/>
        </p:xfrm>
        <a:graphic>
          <a:graphicData uri="http://schemas.openxmlformats.org/presentationml/2006/ole">
            <mc:AlternateContent xmlns:mc="http://schemas.openxmlformats.org/markup-compatibility/2006">
              <mc:Choice xmlns:v="urn:schemas-microsoft-com:vml" Requires="v">
                <p:oleObj name="Equation" r:id="rId2" imgW="1320480" imgH="507960" progId="Equation.3">
                  <p:embed/>
                </p:oleObj>
              </mc:Choice>
              <mc:Fallback>
                <p:oleObj name="Equation" r:id="rId2" imgW="1320480" imgH="507960" progId="Equation.3">
                  <p:embed/>
                  <p:pic>
                    <p:nvPicPr>
                      <p:cNvPr id="6" name="Object 2"/>
                      <p:cNvPicPr>
                        <a:picLocks noChangeAspect="1" noChangeArrowheads="1"/>
                      </p:cNvPicPr>
                      <p:nvPr/>
                    </p:nvPicPr>
                    <p:blipFill>
                      <a:blip r:embed="rId3"/>
                      <a:srcRect/>
                      <a:stretch>
                        <a:fillRect/>
                      </a:stretch>
                    </p:blipFill>
                    <p:spPr bwMode="auto">
                      <a:xfrm>
                        <a:off x="1321688" y="3679588"/>
                        <a:ext cx="4587875" cy="1751013"/>
                      </a:xfrm>
                      <a:prstGeom prst="rect">
                        <a:avLst/>
                      </a:prstGeom>
                      <a:noFill/>
                    </p:spPr>
                  </p:pic>
                </p:oleObj>
              </mc:Fallback>
            </mc:AlternateContent>
          </a:graphicData>
        </a:graphic>
      </p:graphicFrame>
      <p:sp>
        <p:nvSpPr>
          <p:cNvPr id="8" name="TextBox 7"/>
          <p:cNvSpPr txBox="1"/>
          <p:nvPr/>
        </p:nvSpPr>
        <p:spPr>
          <a:xfrm>
            <a:off x="6196975" y="1278931"/>
            <a:ext cx="5304158" cy="480131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70C0"/>
                </a:solidFill>
                <a:latin typeface="+mj-lt"/>
              </a:rPr>
              <a:t>Power</a:t>
            </a:r>
            <a:r>
              <a:rPr lang="en-US" sz="2400" dirty="0">
                <a:latin typeface="+mj-lt"/>
              </a:rPr>
              <a:t> is (usually) a constraint</a:t>
            </a:r>
          </a:p>
          <a:p>
            <a:pPr marL="742950" lvl="1" indent="-285750">
              <a:buFont typeface="Arial" panose="020B0604020202020204" pitchFamily="34" charset="0"/>
              <a:buChar char="•"/>
            </a:pPr>
            <a:r>
              <a:rPr lang="en-US" sz="2400" dirty="0">
                <a:latin typeface="+mj-lt"/>
              </a:rPr>
              <a:t>Increase in power can result in higher range/data rate</a:t>
            </a:r>
          </a:p>
          <a:p>
            <a:pPr marL="742950" lvl="1" indent="-285750">
              <a:buFont typeface="Arial" panose="020B0604020202020204" pitchFamily="34" charset="0"/>
              <a:buChar char="•"/>
            </a:pPr>
            <a:r>
              <a:rPr lang="en-US" sz="2400" dirty="0">
                <a:latin typeface="+mj-lt"/>
              </a:rPr>
              <a:t>Lower lifespan of the device</a:t>
            </a:r>
          </a:p>
          <a:p>
            <a:pPr marL="285750" indent="-285750">
              <a:buFont typeface="Arial" panose="020B0604020202020204" pitchFamily="34" charset="0"/>
              <a:buChar char="•"/>
            </a:pPr>
            <a:r>
              <a:rPr lang="en-US" sz="2400" dirty="0">
                <a:latin typeface="+mj-lt"/>
              </a:rPr>
              <a:t>Increase </a:t>
            </a:r>
            <a:r>
              <a:rPr lang="en-US" sz="2400" b="1" dirty="0">
                <a:solidFill>
                  <a:srgbClr val="0070C0"/>
                </a:solidFill>
                <a:latin typeface="+mj-lt"/>
              </a:rPr>
              <a:t>data rate (C)</a:t>
            </a:r>
          </a:p>
          <a:p>
            <a:pPr marL="742950" lvl="1" indent="-285750">
              <a:buFont typeface="Arial" panose="020B0604020202020204" pitchFamily="34" charset="0"/>
              <a:buChar char="•"/>
            </a:pPr>
            <a:r>
              <a:rPr lang="en-US" sz="2400" dirty="0">
                <a:latin typeface="+mj-lt"/>
              </a:rPr>
              <a:t>Increase throughput by using a </a:t>
            </a:r>
            <a:r>
              <a:rPr lang="en-US" sz="2400" b="1" dirty="0">
                <a:solidFill>
                  <a:srgbClr val="0070C0"/>
                </a:solidFill>
                <a:latin typeface="+mj-lt"/>
              </a:rPr>
              <a:t>larger  bandwidth</a:t>
            </a:r>
            <a:r>
              <a:rPr lang="en-US" sz="2400" dirty="0">
                <a:solidFill>
                  <a:srgbClr val="0070C0"/>
                </a:solidFill>
                <a:latin typeface="+mj-lt"/>
              </a:rPr>
              <a:t> (B)</a:t>
            </a:r>
          </a:p>
          <a:p>
            <a:pPr marL="1200150" lvl="2" indent="-285750">
              <a:buFont typeface="Arial" panose="020B0604020202020204" pitchFamily="34" charset="0"/>
              <a:buChar char="•"/>
            </a:pPr>
            <a:r>
              <a:rPr lang="en-US" sz="2400" dirty="0">
                <a:latin typeface="+mj-lt"/>
              </a:rPr>
              <a:t>Transmits at </a:t>
            </a:r>
            <a:r>
              <a:rPr lang="en-US" sz="2400" b="1" dirty="0">
                <a:solidFill>
                  <a:srgbClr val="0070C0"/>
                </a:solidFill>
                <a:latin typeface="+mj-lt"/>
              </a:rPr>
              <a:t>higher frequencies </a:t>
            </a:r>
            <a:r>
              <a:rPr lang="en-US" sz="2400" dirty="0">
                <a:latin typeface="+mj-lt"/>
              </a:rPr>
              <a:t>(f)</a:t>
            </a:r>
            <a:endParaRPr lang="en-US" sz="2400" dirty="0">
              <a:solidFill>
                <a:srgbClr val="0070C0"/>
              </a:solidFill>
              <a:latin typeface="+mj-lt"/>
            </a:endParaRPr>
          </a:p>
          <a:p>
            <a:pPr marL="742950" lvl="1" indent="-285750">
              <a:buFont typeface="Arial" panose="020B0604020202020204" pitchFamily="34" charset="0"/>
              <a:buChar char="•"/>
            </a:pPr>
            <a:r>
              <a:rPr lang="en-US" sz="2400" b="1" dirty="0">
                <a:solidFill>
                  <a:srgbClr val="0070C0"/>
                </a:solidFill>
                <a:latin typeface="+mj-lt"/>
              </a:rPr>
              <a:t>Range</a:t>
            </a:r>
            <a:r>
              <a:rPr lang="en-US" sz="2400" dirty="0">
                <a:latin typeface="+mj-lt"/>
              </a:rPr>
              <a:t> decreases and vice versa</a:t>
            </a:r>
            <a:endParaRPr lang="en-US" sz="2400" dirty="0">
              <a:solidFill>
                <a:srgbClr val="0070C0"/>
              </a:solidFill>
              <a:latin typeface="+mj-lt"/>
            </a:endParaRPr>
          </a:p>
          <a:p>
            <a:pPr marL="285750" indent="-285750">
              <a:buFont typeface="Arial" panose="020B0604020202020204" pitchFamily="34" charset="0"/>
              <a:buChar char="•"/>
            </a:pPr>
            <a:r>
              <a:rPr lang="en-US" sz="2400" dirty="0">
                <a:latin typeface="+mj-lt"/>
              </a:rPr>
              <a:t>Improve design to increase gain (G)</a:t>
            </a:r>
          </a:p>
          <a:p>
            <a:pPr marL="742950" lvl="1" indent="-285750">
              <a:buFont typeface="Arial" panose="020B0604020202020204" pitchFamily="34" charset="0"/>
              <a:buChar char="•"/>
            </a:pPr>
            <a:r>
              <a:rPr lang="en-US" sz="2400" dirty="0">
                <a:latin typeface="+mj-lt"/>
              </a:rPr>
              <a:t>e.g. OFDM, MIMO etc.</a:t>
            </a:r>
          </a:p>
          <a:p>
            <a:endParaRPr lang="en-US" dirty="0"/>
          </a:p>
        </p:txBody>
      </p:sp>
      <p:sp>
        <p:nvSpPr>
          <p:cNvPr id="9" name="Rounded Rectangle 8"/>
          <p:cNvSpPr/>
          <p:nvPr/>
        </p:nvSpPr>
        <p:spPr>
          <a:xfrm>
            <a:off x="4225160" y="4566524"/>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561490" y="4561274"/>
            <a:ext cx="320562"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392822" y="4130913"/>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169243" y="1405333"/>
            <a:ext cx="457676" cy="825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914331" y="1405333"/>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0">
            <a:extLst>
              <a:ext uri="{FF2B5EF4-FFF2-40B4-BE49-F238E27FC236}">
                <a16:creationId xmlns:a16="http://schemas.microsoft.com/office/drawing/2014/main" id="{522C353F-89CD-4CFA-84A0-CFF71E1FDC7D}"/>
              </a:ext>
            </a:extLst>
          </p:cNvPr>
          <p:cNvSpPr/>
          <p:nvPr/>
        </p:nvSpPr>
        <p:spPr>
          <a:xfrm>
            <a:off x="1324304" y="4096631"/>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0">
            <a:extLst>
              <a:ext uri="{FF2B5EF4-FFF2-40B4-BE49-F238E27FC236}">
                <a16:creationId xmlns:a16="http://schemas.microsoft.com/office/drawing/2014/main" id="{0BB54A85-3C70-4C7E-86A1-1B352E9FB867}"/>
              </a:ext>
            </a:extLst>
          </p:cNvPr>
          <p:cNvSpPr/>
          <p:nvPr/>
        </p:nvSpPr>
        <p:spPr>
          <a:xfrm>
            <a:off x="2726663" y="2394014"/>
            <a:ext cx="922548" cy="570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2">
            <a:extLst>
              <a:ext uri="{FF2B5EF4-FFF2-40B4-BE49-F238E27FC236}">
                <a16:creationId xmlns:a16="http://schemas.microsoft.com/office/drawing/2014/main" id="{415A651A-BF83-4759-A497-4B4023079BDC}"/>
              </a:ext>
            </a:extLst>
          </p:cNvPr>
          <p:cNvSpPr/>
          <p:nvPr/>
        </p:nvSpPr>
        <p:spPr>
          <a:xfrm>
            <a:off x="3888829" y="1463902"/>
            <a:ext cx="762301" cy="651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794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B965-E9A1-3F9D-7334-D838CAD5D0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25F14-2328-29F9-7230-1AAB5CA4EE00}"/>
              </a:ext>
            </a:extLst>
          </p:cNvPr>
          <p:cNvSpPr>
            <a:spLocks noGrp="1"/>
          </p:cNvSpPr>
          <p:nvPr>
            <p:ph idx="1"/>
          </p:nvPr>
        </p:nvSpPr>
        <p:spPr>
          <a:xfrm>
            <a:off x="2516614" y="3131066"/>
            <a:ext cx="7158771" cy="1258094"/>
          </a:xfrm>
        </p:spPr>
        <p:txBody>
          <a:bodyPr>
            <a:normAutofit/>
          </a:bodyPr>
          <a:lstStyle/>
          <a:p>
            <a:pPr marL="0" indent="0" algn="ctr">
              <a:buNone/>
            </a:pPr>
            <a:r>
              <a:rPr lang="en-US" sz="4800" dirty="0"/>
              <a:t>Whitespace and Tradeoffs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84C8159A-F5F7-E6ED-D3FC-70D1F7410F3F}"/>
              </a:ext>
            </a:extLst>
          </p:cNvPr>
          <p:cNvSpPr>
            <a:spLocks noGrp="1"/>
          </p:cNvSpPr>
          <p:nvPr>
            <p:ph type="sldNum" sz="quarter" idx="12"/>
          </p:nvPr>
        </p:nvSpPr>
        <p:spPr/>
        <p:txBody>
          <a:bodyPr/>
          <a:lstStyle/>
          <a:p>
            <a:fld id="{687B7451-1438-CB4A-8106-82A64F1C7D7B}" type="slidenum">
              <a:rPr lang="sv-SE" smtClean="0"/>
              <a:t>51</a:t>
            </a:fld>
            <a:endParaRPr lang="sv-SE"/>
          </a:p>
        </p:txBody>
      </p:sp>
      <p:sp>
        <p:nvSpPr>
          <p:cNvPr id="2" name="Footer Placeholder 1">
            <a:extLst>
              <a:ext uri="{FF2B5EF4-FFF2-40B4-BE49-F238E27FC236}">
                <a16:creationId xmlns:a16="http://schemas.microsoft.com/office/drawing/2014/main" id="{04C057D6-5296-2AEE-825D-2E2AB148B29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21085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690A-0033-4402-B5CE-CEADBF15814A}"/>
              </a:ext>
            </a:extLst>
          </p:cNvPr>
          <p:cNvSpPr>
            <a:spLocks noGrp="1"/>
          </p:cNvSpPr>
          <p:nvPr>
            <p:ph type="title"/>
          </p:nvPr>
        </p:nvSpPr>
        <p:spPr/>
        <p:txBody>
          <a:bodyPr/>
          <a:lstStyle/>
          <a:p>
            <a:r>
              <a:rPr lang="en-US" dirty="0"/>
              <a:t>TV whitespaces</a:t>
            </a:r>
          </a:p>
        </p:txBody>
      </p:sp>
      <p:sp>
        <p:nvSpPr>
          <p:cNvPr id="3" name="Content Placeholder 2">
            <a:extLst>
              <a:ext uri="{FF2B5EF4-FFF2-40B4-BE49-F238E27FC236}">
                <a16:creationId xmlns:a16="http://schemas.microsoft.com/office/drawing/2014/main" id="{9E7E5942-A504-491C-A9C5-E8083CE3BFEE}"/>
              </a:ext>
            </a:extLst>
          </p:cNvPr>
          <p:cNvSpPr>
            <a:spLocks noGrp="1"/>
          </p:cNvSpPr>
          <p:nvPr>
            <p:ph idx="1"/>
          </p:nvPr>
        </p:nvSpPr>
        <p:spPr/>
        <p:txBody>
          <a:bodyPr/>
          <a:lstStyle/>
          <a:p>
            <a:r>
              <a:rPr lang="en-US" dirty="0">
                <a:latin typeface="+mj-lt"/>
              </a:rPr>
              <a:t>Unused TV channels between 54 MHz and 698 MHz</a:t>
            </a:r>
          </a:p>
          <a:p>
            <a:pPr lvl="1"/>
            <a:r>
              <a:rPr lang="en-US" dirty="0">
                <a:latin typeface="+mj-lt"/>
              </a:rPr>
              <a:t>VHF (54-216 MHz)</a:t>
            </a:r>
          </a:p>
          <a:p>
            <a:pPr lvl="1"/>
            <a:r>
              <a:rPr lang="en-US" dirty="0">
                <a:latin typeface="+mj-lt"/>
              </a:rPr>
              <a:t>UHF (470-698 MHz)</a:t>
            </a:r>
          </a:p>
          <a:p>
            <a:pPr lvl="1"/>
            <a:r>
              <a:rPr lang="en-US" dirty="0">
                <a:latin typeface="+mj-lt"/>
              </a:rPr>
              <a:t>6 MHz channel width</a:t>
            </a:r>
          </a:p>
          <a:p>
            <a:pPr lvl="1"/>
            <a:endParaRPr lang="en-US" dirty="0">
              <a:latin typeface="+mj-lt"/>
            </a:endParaRPr>
          </a:p>
          <a:p>
            <a:r>
              <a:rPr lang="en-US" dirty="0">
                <a:latin typeface="+mj-lt"/>
              </a:rPr>
              <a:t>Allocated but unused</a:t>
            </a:r>
          </a:p>
          <a:p>
            <a:pPr lvl="1"/>
            <a:r>
              <a:rPr lang="en-US" dirty="0">
                <a:latin typeface="+mj-lt"/>
              </a:rPr>
              <a:t>FCC allows unlicensed use</a:t>
            </a:r>
          </a:p>
          <a:p>
            <a:pPr lvl="1"/>
            <a:r>
              <a:rPr lang="en-US" dirty="0">
                <a:latin typeface="+mj-lt"/>
              </a:rPr>
              <a:t>IF you do not interfere with</a:t>
            </a:r>
            <a:br>
              <a:rPr lang="en-US" dirty="0">
                <a:latin typeface="+mj-lt"/>
              </a:rPr>
            </a:br>
            <a:r>
              <a:rPr lang="en-US" dirty="0">
                <a:latin typeface="+mj-lt"/>
              </a:rPr>
              <a:t>primary users</a:t>
            </a:r>
          </a:p>
        </p:txBody>
      </p:sp>
      <p:sp>
        <p:nvSpPr>
          <p:cNvPr id="4" name="Slide Number Placeholder 3">
            <a:extLst>
              <a:ext uri="{FF2B5EF4-FFF2-40B4-BE49-F238E27FC236}">
                <a16:creationId xmlns:a16="http://schemas.microsoft.com/office/drawing/2014/main" id="{91E60291-B637-47CC-80E9-153A07DA74F5}"/>
              </a:ext>
            </a:extLst>
          </p:cNvPr>
          <p:cNvSpPr>
            <a:spLocks noGrp="1"/>
          </p:cNvSpPr>
          <p:nvPr>
            <p:ph type="sldNum" sz="quarter" idx="12"/>
          </p:nvPr>
        </p:nvSpPr>
        <p:spPr/>
        <p:txBody>
          <a:bodyPr/>
          <a:lstStyle/>
          <a:p>
            <a:fld id="{0778C724-3839-4D76-A707-B4C23905D055}" type="slidenum">
              <a:rPr lang="en-US" smtClean="0"/>
              <a:t>52</a:t>
            </a:fld>
            <a:endParaRPr lang="en-US"/>
          </a:p>
        </p:txBody>
      </p:sp>
      <p:grpSp>
        <p:nvGrpSpPr>
          <p:cNvPr id="9" name="Group 8">
            <a:extLst>
              <a:ext uri="{FF2B5EF4-FFF2-40B4-BE49-F238E27FC236}">
                <a16:creationId xmlns:a16="http://schemas.microsoft.com/office/drawing/2014/main" id="{D1B22165-8912-4AB9-B87F-6D01785C292D}"/>
              </a:ext>
            </a:extLst>
          </p:cNvPr>
          <p:cNvGrpSpPr/>
          <p:nvPr/>
        </p:nvGrpSpPr>
        <p:grpSpPr>
          <a:xfrm>
            <a:off x="5845226" y="1643775"/>
            <a:ext cx="5735168" cy="4712575"/>
            <a:chOff x="5845226" y="1643775"/>
            <a:chExt cx="5735168" cy="4712575"/>
          </a:xfrm>
        </p:grpSpPr>
        <p:pic>
          <p:nvPicPr>
            <p:cNvPr id="6" name="Picture 5">
              <a:extLst>
                <a:ext uri="{FF2B5EF4-FFF2-40B4-BE49-F238E27FC236}">
                  <a16:creationId xmlns:a16="http://schemas.microsoft.com/office/drawing/2014/main" id="{25BB2FFA-B3CB-4FD4-994A-A90863672DFB}"/>
                </a:ext>
              </a:extLst>
            </p:cNvPr>
            <p:cNvPicPr>
              <a:picLocks noChangeAspect="1"/>
            </p:cNvPicPr>
            <p:nvPr/>
          </p:nvPicPr>
          <p:blipFill>
            <a:blip r:embed="rId2"/>
            <a:stretch>
              <a:fillRect/>
            </a:stretch>
          </p:blipFill>
          <p:spPr>
            <a:xfrm>
              <a:off x="5845228" y="1643775"/>
              <a:ext cx="5735166" cy="4712575"/>
            </a:xfrm>
            <a:prstGeom prst="rect">
              <a:avLst/>
            </a:prstGeom>
          </p:spPr>
        </p:pic>
        <p:sp>
          <p:nvSpPr>
            <p:cNvPr id="7" name="Rectangle 6">
              <a:extLst>
                <a:ext uri="{FF2B5EF4-FFF2-40B4-BE49-F238E27FC236}">
                  <a16:creationId xmlns:a16="http://schemas.microsoft.com/office/drawing/2014/main" id="{916F92D3-FEED-48F5-94B9-CA3199DE8AAD}"/>
                </a:ext>
              </a:extLst>
            </p:cNvPr>
            <p:cNvSpPr/>
            <p:nvPr/>
          </p:nvSpPr>
          <p:spPr>
            <a:xfrm>
              <a:off x="5845226" y="1643775"/>
              <a:ext cx="1866413" cy="1152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F435DE-9882-4611-BDF2-AC64A0CB5806}"/>
                </a:ext>
              </a:extLst>
            </p:cNvPr>
            <p:cNvSpPr/>
            <p:nvPr/>
          </p:nvSpPr>
          <p:spPr>
            <a:xfrm rot="2438315">
              <a:off x="7528853" y="2303662"/>
              <a:ext cx="365576" cy="456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980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9539-3DB3-4F6E-9E9C-CC494D1F6A69}"/>
              </a:ext>
            </a:extLst>
          </p:cNvPr>
          <p:cNvSpPr>
            <a:spLocks noGrp="1"/>
          </p:cNvSpPr>
          <p:nvPr>
            <p:ph type="title"/>
          </p:nvPr>
        </p:nvSpPr>
        <p:spPr/>
        <p:txBody>
          <a:bodyPr/>
          <a:lstStyle/>
          <a:p>
            <a:r>
              <a:rPr lang="en-US" dirty="0"/>
              <a:t>Sensing channel use</a:t>
            </a:r>
          </a:p>
        </p:txBody>
      </p:sp>
      <p:sp>
        <p:nvSpPr>
          <p:cNvPr id="3" name="Content Placeholder 2">
            <a:extLst>
              <a:ext uri="{FF2B5EF4-FFF2-40B4-BE49-F238E27FC236}">
                <a16:creationId xmlns:a16="http://schemas.microsoft.com/office/drawing/2014/main" id="{6A1CBBE8-93E5-4A02-BF97-F69C1C4FD491}"/>
              </a:ext>
            </a:extLst>
          </p:cNvPr>
          <p:cNvSpPr>
            <a:spLocks noGrp="1"/>
          </p:cNvSpPr>
          <p:nvPr>
            <p:ph idx="1"/>
          </p:nvPr>
        </p:nvSpPr>
        <p:spPr/>
        <p:txBody>
          <a:bodyPr>
            <a:normAutofit/>
          </a:bodyPr>
          <a:lstStyle/>
          <a:p>
            <a:r>
              <a:rPr lang="en-US" dirty="0"/>
              <a:t>Variation in use</a:t>
            </a:r>
          </a:p>
          <a:p>
            <a:pPr lvl="1"/>
            <a:r>
              <a:rPr lang="en-US" dirty="0"/>
              <a:t>Spatial: Cannot assume same channel will be free everywhere</a:t>
            </a:r>
          </a:p>
          <a:p>
            <a:pPr lvl="1"/>
            <a:r>
              <a:rPr lang="en-US" dirty="0"/>
              <a:t>Temporal: Cannot assume channel will be free at all times</a:t>
            </a:r>
          </a:p>
          <a:p>
            <a:pPr lvl="1"/>
            <a:endParaRPr lang="en-US" dirty="0"/>
          </a:p>
          <a:p>
            <a:r>
              <a:rPr lang="en-US" dirty="0"/>
              <a:t>Cognitive radio approach</a:t>
            </a:r>
          </a:p>
          <a:p>
            <a:pPr lvl="1"/>
            <a:r>
              <a:rPr lang="en-US" dirty="0"/>
              <a:t>Dynamically identify unused portions of spectrum</a:t>
            </a:r>
          </a:p>
          <a:p>
            <a:pPr lvl="1"/>
            <a:endParaRPr lang="en-US" dirty="0"/>
          </a:p>
          <a:p>
            <a:r>
              <a:rPr lang="en-US" dirty="0"/>
              <a:t>Database approach</a:t>
            </a:r>
          </a:p>
          <a:p>
            <a:pPr lvl="1"/>
            <a:r>
              <a:rPr lang="en-US" dirty="0"/>
              <a:t>Let someone else do the scanning. Consult database based on location and time</a:t>
            </a:r>
          </a:p>
        </p:txBody>
      </p:sp>
      <p:sp>
        <p:nvSpPr>
          <p:cNvPr id="4" name="Slide Number Placeholder 3">
            <a:extLst>
              <a:ext uri="{FF2B5EF4-FFF2-40B4-BE49-F238E27FC236}">
                <a16:creationId xmlns:a16="http://schemas.microsoft.com/office/drawing/2014/main" id="{4A489A5F-8ED4-4D31-A54C-B02E1B42FD55}"/>
              </a:ext>
            </a:extLst>
          </p:cNvPr>
          <p:cNvSpPr>
            <a:spLocks noGrp="1"/>
          </p:cNvSpPr>
          <p:nvPr>
            <p:ph type="sldNum" sz="quarter" idx="12"/>
          </p:nvPr>
        </p:nvSpPr>
        <p:spPr/>
        <p:txBody>
          <a:bodyPr/>
          <a:lstStyle/>
          <a:p>
            <a:fld id="{0778C724-3839-4D76-A707-B4C23905D055}" type="slidenum">
              <a:rPr lang="en-US" smtClean="0"/>
              <a:t>53</a:t>
            </a:fld>
            <a:endParaRPr lang="en-US"/>
          </a:p>
        </p:txBody>
      </p:sp>
    </p:spTree>
    <p:extLst>
      <p:ext uri="{BB962C8B-B14F-4D97-AF65-F5344CB8AC3E}">
        <p14:creationId xmlns:p14="http://schemas.microsoft.com/office/powerpoint/2010/main" val="979903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Sensor Networks Over tv Whitespaces (SNOW)</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t>A design for sensor networks over whitespaces</a:t>
            </a:r>
          </a:p>
          <a:p>
            <a:pPr lvl="1"/>
            <a:r>
              <a:rPr lang="en-US" dirty="0"/>
              <a:t>Base Station manages channel for deployment</a:t>
            </a:r>
          </a:p>
          <a:p>
            <a:pPr lvl="1"/>
            <a:r>
              <a:rPr lang="en-US" dirty="0"/>
              <a:t>Frequency division for devices. Each uplinks on separate subcarrier</a:t>
            </a:r>
          </a:p>
          <a:p>
            <a:pPr lvl="1"/>
            <a:r>
              <a:rPr lang="en-US" dirty="0"/>
              <a:t>Downlink is one OFDM transmission. Each device hears its frequency</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54</a:t>
            </a:fld>
            <a:endParaRPr lang="en-US"/>
          </a:p>
        </p:txBody>
      </p:sp>
      <p:pic>
        <p:nvPicPr>
          <p:cNvPr id="6" name="Picture 5">
            <a:extLst>
              <a:ext uri="{FF2B5EF4-FFF2-40B4-BE49-F238E27FC236}">
                <a16:creationId xmlns:a16="http://schemas.microsoft.com/office/drawing/2014/main" id="{27C9E846-BE58-4B52-8C7D-1E00E45ED6BC}"/>
              </a:ext>
            </a:extLst>
          </p:cNvPr>
          <p:cNvPicPr>
            <a:picLocks noChangeAspect="1"/>
          </p:cNvPicPr>
          <p:nvPr/>
        </p:nvPicPr>
        <p:blipFill>
          <a:blip r:embed="rId2"/>
          <a:stretch>
            <a:fillRect/>
          </a:stretch>
        </p:blipFill>
        <p:spPr>
          <a:xfrm>
            <a:off x="2512094" y="2961827"/>
            <a:ext cx="7163800" cy="3210373"/>
          </a:xfrm>
          <a:prstGeom prst="rect">
            <a:avLst/>
          </a:prstGeom>
        </p:spPr>
      </p:pic>
    </p:spTree>
    <p:extLst>
      <p:ext uri="{BB962C8B-B14F-4D97-AF65-F5344CB8AC3E}">
        <p14:creationId xmlns:p14="http://schemas.microsoft.com/office/powerpoint/2010/main" val="2267576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err="1"/>
              <a:t>Farmbeats</a:t>
            </a:r>
            <a:r>
              <a:rPr lang="en-US" dirty="0"/>
              <a:t> (TV Whitespace) (Courtesy: Microsoft)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8" name="Online Media 7" descr="Enabling precision agriculture with AI - Microsoft's FarmBeats Program">
            <a:hlinkClick r:id="" action="ppaction://media"/>
            <a:extLst>
              <a:ext uri="{FF2B5EF4-FFF2-40B4-BE49-F238E27FC236}">
                <a16:creationId xmlns:a16="http://schemas.microsoft.com/office/drawing/2014/main" id="{35F3C03E-ED6B-249E-6E2B-07BF04833045}"/>
              </a:ext>
            </a:extLst>
          </p:cNvPr>
          <p:cNvPicPr>
            <a:picLocks noRot="1" noChangeAspect="1"/>
          </p:cNvPicPr>
          <p:nvPr>
            <a:videoFile r:link="rId1"/>
          </p:nvPr>
        </p:nvPicPr>
        <p:blipFill>
          <a:blip r:embed="rId3"/>
          <a:stretch>
            <a:fillRect/>
          </a:stretch>
        </p:blipFill>
        <p:spPr>
          <a:xfrm>
            <a:off x="2409372" y="1534413"/>
            <a:ext cx="8534400" cy="4821937"/>
          </a:xfrm>
          <a:prstGeom prst="rect">
            <a:avLst/>
          </a:prstGeom>
        </p:spPr>
      </p:pic>
    </p:spTree>
    <p:extLst>
      <p:ext uri="{BB962C8B-B14F-4D97-AF65-F5344CB8AC3E}">
        <p14:creationId xmlns:p14="http://schemas.microsoft.com/office/powerpoint/2010/main" val="108996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type="body" idx="1"/>
          </p:nvPr>
        </p:nvSpPr>
        <p:spPr>
          <a:xfrm>
            <a:off x="729733" y="1444153"/>
            <a:ext cx="10682219" cy="3944276"/>
          </a:xfrm>
        </p:spPr>
        <p:txBody>
          <a:bodyPr>
            <a:normAutofit/>
          </a:bodyPr>
          <a:lstStyle/>
          <a:p>
            <a:pPr marL="0" indent="0" eaLnBrk="1" hangingPunct="1">
              <a:buNone/>
            </a:pPr>
            <a:r>
              <a:rPr lang="en-US" dirty="0">
                <a:latin typeface="+mj-lt"/>
              </a:rPr>
              <a:t>Four parameters help to characterize wireless networks:</a:t>
            </a:r>
          </a:p>
          <a:p>
            <a:pPr eaLnBrk="1" hangingPunct="1"/>
            <a:endParaRPr lang="en-US" sz="2400" dirty="0">
              <a:latin typeface="+mj-lt"/>
            </a:endParaRPr>
          </a:p>
          <a:p>
            <a:pPr lvl="1"/>
            <a:r>
              <a:rPr lang="en-US" dirty="0">
                <a:latin typeface="+mj-lt"/>
              </a:rPr>
              <a:t>Communication Range </a:t>
            </a:r>
          </a:p>
          <a:p>
            <a:pPr lvl="1"/>
            <a:r>
              <a:rPr lang="en-US" dirty="0">
                <a:latin typeface="+mj-lt"/>
              </a:rPr>
              <a:t>Data Rate</a:t>
            </a:r>
          </a:p>
          <a:p>
            <a:pPr lvl="1"/>
            <a:r>
              <a:rPr lang="en-US" dirty="0">
                <a:latin typeface="+mj-lt"/>
              </a:rPr>
              <a:t>Power</a:t>
            </a:r>
          </a:p>
          <a:p>
            <a:pPr lvl="1"/>
            <a:r>
              <a:rPr lang="en-US" dirty="0">
                <a:latin typeface="+mj-lt"/>
              </a:rPr>
              <a:t>Frequency Band</a:t>
            </a:r>
          </a:p>
          <a:p>
            <a:pPr lvl="1"/>
            <a:endParaRPr lang="en-US" dirty="0">
              <a:latin typeface="+mj-lt"/>
            </a:endParaRPr>
          </a:p>
          <a:p>
            <a:pPr lvl="1"/>
            <a:endParaRPr lang="en-US" dirty="0">
              <a:latin typeface="+mj-lt"/>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56</a:t>
            </a:fld>
            <a:endParaRPr lang="en-US"/>
          </a:p>
        </p:txBody>
      </p:sp>
      <p:sp>
        <p:nvSpPr>
          <p:cNvPr id="6" name="Title 1">
            <a:extLst>
              <a:ext uri="{FF2B5EF4-FFF2-40B4-BE49-F238E27FC236}">
                <a16:creationId xmlns:a16="http://schemas.microsoft.com/office/drawing/2014/main" id="{044E6CA0-F4E1-738C-F8A1-0971FB21E89A}"/>
              </a:ext>
            </a:extLst>
          </p:cNvPr>
          <p:cNvSpPr>
            <a:spLocks noGrp="1"/>
          </p:cNvSpPr>
          <p:nvPr>
            <p:ph type="title"/>
          </p:nvPr>
        </p:nvSpPr>
        <p:spPr>
          <a:xfrm>
            <a:off x="415600" y="390167"/>
            <a:ext cx="11360800" cy="763600"/>
          </a:xfrm>
        </p:spPr>
        <p:txBody>
          <a:bodyPr/>
          <a:lstStyle/>
          <a:p>
            <a:r>
              <a:rPr lang="en-US" sz="4000" dirty="0">
                <a:latin typeface="+mn-lt"/>
              </a:rPr>
              <a:t>How do we characterize wireless networks/standards</a:t>
            </a:r>
          </a:p>
        </p:txBody>
      </p:sp>
    </p:spTree>
    <p:extLst>
      <p:ext uri="{BB962C8B-B14F-4D97-AF65-F5344CB8AC3E}">
        <p14:creationId xmlns:p14="http://schemas.microsoft.com/office/powerpoint/2010/main" val="496275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34793" y="1233628"/>
            <a:ext cx="17253" cy="493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29382" y="6168143"/>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15810" y="5940898"/>
            <a:ext cx="1051449" cy="369332"/>
            <a:chOff x="1453679" y="5940895"/>
            <a:chExt cx="1051449" cy="369332"/>
          </a:xfrm>
        </p:grpSpPr>
        <p:sp>
          <p:nvSpPr>
            <p:cNvPr id="12" name="TextBox 11"/>
            <p:cNvSpPr txBox="1"/>
            <p:nvPr/>
          </p:nvSpPr>
          <p:spPr>
            <a:xfrm>
              <a:off x="1453679" y="5940895"/>
              <a:ext cx="908069" cy="369332"/>
            </a:xfrm>
            <a:prstGeom prst="rect">
              <a:avLst/>
            </a:prstGeom>
            <a:noFill/>
          </p:spPr>
          <p:txBody>
            <a:bodyPr wrap="none" rtlCol="0">
              <a:spAutoFit/>
            </a:bodyPr>
            <a:lstStyle/>
            <a:p>
              <a:r>
                <a:rPr lang="en-US" dirty="0"/>
                <a:t>10 kbps</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37253" y="5005757"/>
            <a:ext cx="1181306" cy="369332"/>
            <a:chOff x="1323822" y="5940895"/>
            <a:chExt cx="1181306" cy="369332"/>
          </a:xfrm>
        </p:grpSpPr>
        <p:sp>
          <p:nvSpPr>
            <p:cNvPr id="20" name="TextBox 19"/>
            <p:cNvSpPr txBox="1"/>
            <p:nvPr/>
          </p:nvSpPr>
          <p:spPr>
            <a:xfrm>
              <a:off x="1323822" y="5940895"/>
              <a:ext cx="1025089" cy="369332"/>
            </a:xfrm>
            <a:prstGeom prst="rect">
              <a:avLst/>
            </a:prstGeom>
            <a:noFill/>
          </p:spPr>
          <p:txBody>
            <a:bodyPr wrap="none" rtlCol="0">
              <a:spAutoFit/>
            </a:bodyPr>
            <a:lstStyle/>
            <a:p>
              <a:r>
                <a:rPr lang="en-US" dirty="0"/>
                <a:t>100 kbps</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37253" y="4097813"/>
            <a:ext cx="1181306" cy="369332"/>
            <a:chOff x="1323822" y="5940895"/>
            <a:chExt cx="1181306" cy="369332"/>
          </a:xfrm>
        </p:grpSpPr>
        <p:sp>
          <p:nvSpPr>
            <p:cNvPr id="25" name="TextBox 24"/>
            <p:cNvSpPr txBox="1"/>
            <p:nvPr/>
          </p:nvSpPr>
          <p:spPr>
            <a:xfrm>
              <a:off x="1323822" y="5940895"/>
              <a:ext cx="884025" cy="369332"/>
            </a:xfrm>
            <a:prstGeom prst="rect">
              <a:avLst/>
            </a:prstGeom>
            <a:noFill/>
          </p:spPr>
          <p:txBody>
            <a:bodyPr wrap="none" rtlCol="0">
              <a:spAutoFit/>
            </a:bodyPr>
            <a:lstStyle/>
            <a:p>
              <a:r>
                <a:rPr lang="en-US" dirty="0"/>
                <a:t>1 Mbps</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37253" y="3190805"/>
            <a:ext cx="1181306" cy="369332"/>
            <a:chOff x="1323822" y="5940895"/>
            <a:chExt cx="1181306" cy="369332"/>
          </a:xfrm>
        </p:grpSpPr>
        <p:sp>
          <p:nvSpPr>
            <p:cNvPr id="28" name="TextBox 27"/>
            <p:cNvSpPr txBox="1"/>
            <p:nvPr/>
          </p:nvSpPr>
          <p:spPr>
            <a:xfrm>
              <a:off x="1323822" y="5940895"/>
              <a:ext cx="1001043" cy="369332"/>
            </a:xfrm>
            <a:prstGeom prst="rect">
              <a:avLst/>
            </a:prstGeom>
            <a:noFill/>
          </p:spPr>
          <p:txBody>
            <a:bodyPr wrap="none" rtlCol="0">
              <a:spAutoFit/>
            </a:bodyPr>
            <a:lstStyle/>
            <a:p>
              <a:r>
                <a:rPr lang="en-US" dirty="0"/>
                <a:t>10 Mbps</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66911" y="2289584"/>
            <a:ext cx="1262471" cy="369332"/>
            <a:chOff x="1242657" y="5940895"/>
            <a:chExt cx="1262471" cy="369332"/>
          </a:xfrm>
        </p:grpSpPr>
        <p:sp>
          <p:nvSpPr>
            <p:cNvPr id="31" name="TextBox 30"/>
            <p:cNvSpPr txBox="1"/>
            <p:nvPr/>
          </p:nvSpPr>
          <p:spPr>
            <a:xfrm>
              <a:off x="1242657" y="5940895"/>
              <a:ext cx="1118063" cy="369332"/>
            </a:xfrm>
            <a:prstGeom prst="rect">
              <a:avLst/>
            </a:prstGeom>
            <a:noFill/>
          </p:spPr>
          <p:txBody>
            <a:bodyPr wrap="none" rtlCol="0">
              <a:spAutoFit/>
            </a:bodyPr>
            <a:lstStyle/>
            <a:p>
              <a:r>
                <a:rPr lang="en-US" dirty="0"/>
                <a:t>100 Mbps</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1248076" y="1370712"/>
            <a:ext cx="1181306" cy="369332"/>
            <a:chOff x="1323822" y="5940895"/>
            <a:chExt cx="1181306" cy="369332"/>
          </a:xfrm>
        </p:grpSpPr>
        <p:sp>
          <p:nvSpPr>
            <p:cNvPr id="34" name="TextBox 33"/>
            <p:cNvSpPr txBox="1"/>
            <p:nvPr/>
          </p:nvSpPr>
          <p:spPr>
            <a:xfrm>
              <a:off x="1323822" y="5940895"/>
              <a:ext cx="832728" cy="369332"/>
            </a:xfrm>
            <a:prstGeom prst="rect">
              <a:avLst/>
            </a:prstGeom>
            <a:noFill/>
          </p:spPr>
          <p:txBody>
            <a:bodyPr wrap="none" rtlCol="0">
              <a:spAutoFit/>
            </a:bodyPr>
            <a:lstStyle/>
            <a:p>
              <a:r>
                <a:rPr lang="en-US" dirty="0"/>
                <a:t>1 </a:t>
              </a:r>
              <a:r>
                <a:rPr lang="en-US" dirty="0" err="1"/>
                <a:t>Gbps</a:t>
              </a:r>
              <a:endParaRPr lang="en-SG" dirty="0"/>
            </a:p>
          </p:txBody>
        </p:sp>
        <p:cxnSp>
          <p:nvCxnSpPr>
            <p:cNvPr id="35" name="Straight Connector 3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60014"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19140" y="6234476"/>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52769"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11895" y="6234476"/>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199637"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58763" y="6234476"/>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092392"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51518" y="6234476"/>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18518"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77644" y="6234476"/>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911273"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70399" y="6234476"/>
            <a:ext cx="683200" cy="369332"/>
          </a:xfrm>
          <a:prstGeom prst="rect">
            <a:avLst/>
          </a:prstGeom>
          <a:noFill/>
        </p:spPr>
        <p:txBody>
          <a:bodyPr wrap="none" rtlCol="0">
            <a:spAutoFit/>
          </a:bodyPr>
          <a:lstStyle/>
          <a:p>
            <a:r>
              <a:rPr lang="en-US" dirty="0"/>
              <a:t>6GHz</a:t>
            </a:r>
            <a:endParaRPr lang="en-SG" dirty="0"/>
          </a:p>
        </p:txBody>
      </p:sp>
      <p:sp>
        <p:nvSpPr>
          <p:cNvPr id="50" name="Rounded Rectangle 49"/>
          <p:cNvSpPr/>
          <p:nvPr/>
        </p:nvSpPr>
        <p:spPr>
          <a:xfrm>
            <a:off x="5838088" y="5190423"/>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 (802.15.4-2011)</a:t>
            </a:r>
            <a:endParaRPr lang="en-SG" dirty="0"/>
          </a:p>
        </p:txBody>
      </p:sp>
      <p:sp>
        <p:nvSpPr>
          <p:cNvPr id="51" name="Rounded Rectangle 50"/>
          <p:cNvSpPr/>
          <p:nvPr/>
        </p:nvSpPr>
        <p:spPr>
          <a:xfrm>
            <a:off x="5751517" y="2126590"/>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Rate UWB</a:t>
            </a:r>
            <a:endParaRPr lang="en-SG" dirty="0"/>
          </a:p>
        </p:txBody>
      </p:sp>
      <p:sp>
        <p:nvSpPr>
          <p:cNvPr id="4" name="Oval 3"/>
          <p:cNvSpPr/>
          <p:nvPr/>
        </p:nvSpPr>
        <p:spPr>
          <a:xfrm>
            <a:off x="3602182" y="1946074"/>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6" name="Oval 55"/>
          <p:cNvSpPr/>
          <p:nvPr/>
        </p:nvSpPr>
        <p:spPr>
          <a:xfrm>
            <a:off x="4552302" y="1942136"/>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TextBox 56"/>
          <p:cNvSpPr txBox="1"/>
          <p:nvPr/>
        </p:nvSpPr>
        <p:spPr>
          <a:xfrm>
            <a:off x="4802218" y="1830484"/>
            <a:ext cx="949299" cy="369332"/>
          </a:xfrm>
          <a:prstGeom prst="rect">
            <a:avLst/>
          </a:prstGeom>
          <a:noFill/>
        </p:spPr>
        <p:txBody>
          <a:bodyPr wrap="none" rtlCol="0">
            <a:spAutoFit/>
          </a:bodyPr>
          <a:lstStyle/>
          <a:p>
            <a:r>
              <a:rPr lang="en-US" dirty="0"/>
              <a:t>802.11n</a:t>
            </a:r>
            <a:endParaRPr lang="en-SG" dirty="0"/>
          </a:p>
        </p:txBody>
      </p:sp>
      <p:sp>
        <p:nvSpPr>
          <p:cNvPr id="58" name="Oval 57"/>
          <p:cNvSpPr/>
          <p:nvPr/>
        </p:nvSpPr>
        <p:spPr>
          <a:xfrm>
            <a:off x="6967822" y="1659102"/>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7217738" y="1547450"/>
            <a:ext cx="1035861" cy="369332"/>
          </a:xfrm>
          <a:prstGeom prst="rect">
            <a:avLst/>
          </a:prstGeom>
          <a:noFill/>
        </p:spPr>
        <p:txBody>
          <a:bodyPr wrap="none" rtlCol="0">
            <a:spAutoFit/>
          </a:bodyPr>
          <a:lstStyle/>
          <a:p>
            <a:r>
              <a:rPr lang="en-US" dirty="0"/>
              <a:t>802.11ac</a:t>
            </a:r>
            <a:endParaRPr lang="en-SG" dirty="0"/>
          </a:p>
        </p:txBody>
      </p:sp>
      <p:sp>
        <p:nvSpPr>
          <p:cNvPr id="8" name="Oval 7"/>
          <p:cNvSpPr/>
          <p:nvPr/>
        </p:nvSpPr>
        <p:spPr>
          <a:xfrm>
            <a:off x="4700389" y="4088372"/>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p:cNvSpPr txBox="1"/>
          <p:nvPr/>
        </p:nvSpPr>
        <p:spPr>
          <a:xfrm>
            <a:off x="4928038" y="4001526"/>
            <a:ext cx="1115755" cy="369332"/>
          </a:xfrm>
          <a:prstGeom prst="rect">
            <a:avLst/>
          </a:prstGeom>
          <a:noFill/>
        </p:spPr>
        <p:txBody>
          <a:bodyPr wrap="none" rtlCol="0">
            <a:spAutoFit/>
          </a:bodyPr>
          <a:lstStyle/>
          <a:p>
            <a:r>
              <a:rPr lang="en-US" dirty="0"/>
              <a:t>Bluetooth</a:t>
            </a:r>
            <a:endParaRPr lang="en-SG" dirty="0"/>
          </a:p>
        </p:txBody>
      </p:sp>
      <p:sp>
        <p:nvSpPr>
          <p:cNvPr id="60" name="Oval 59"/>
          <p:cNvSpPr/>
          <p:nvPr/>
        </p:nvSpPr>
        <p:spPr>
          <a:xfrm>
            <a:off x="4702941" y="4810117"/>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TextBox 60"/>
          <p:cNvSpPr txBox="1"/>
          <p:nvPr/>
        </p:nvSpPr>
        <p:spPr>
          <a:xfrm>
            <a:off x="4930590" y="4723271"/>
            <a:ext cx="1426994" cy="369332"/>
          </a:xfrm>
          <a:prstGeom prst="rect">
            <a:avLst/>
          </a:prstGeom>
          <a:noFill/>
        </p:spPr>
        <p:txBody>
          <a:bodyPr wrap="none" rtlCol="0">
            <a:spAutoFit/>
          </a:bodyPr>
          <a:lstStyle/>
          <a:p>
            <a:r>
              <a:rPr lang="en-US" dirty="0"/>
              <a:t>BLE/802.15.4</a:t>
            </a:r>
            <a:endParaRPr lang="en-SG" dirty="0"/>
          </a:p>
        </p:txBody>
      </p:sp>
      <p:sp>
        <p:nvSpPr>
          <p:cNvPr id="10" name="Oval 9"/>
          <p:cNvSpPr/>
          <p:nvPr/>
        </p:nvSpPr>
        <p:spPr>
          <a:xfrm>
            <a:off x="3118950" y="5386528"/>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3319752" y="5261041"/>
            <a:ext cx="662361" cy="369332"/>
          </a:xfrm>
          <a:prstGeom prst="rect">
            <a:avLst/>
          </a:prstGeom>
          <a:noFill/>
        </p:spPr>
        <p:txBody>
          <a:bodyPr wrap="none" rtlCol="0">
            <a:spAutoFit/>
          </a:bodyPr>
          <a:lstStyle/>
          <a:p>
            <a:r>
              <a:rPr lang="en-US" dirty="0" err="1"/>
              <a:t>LoRA</a:t>
            </a:r>
            <a:endParaRPr lang="en-SG" dirty="0"/>
          </a:p>
        </p:txBody>
      </p:sp>
      <p:sp>
        <p:nvSpPr>
          <p:cNvPr id="62" name="Oval 61"/>
          <p:cNvSpPr/>
          <p:nvPr/>
        </p:nvSpPr>
        <p:spPr>
          <a:xfrm>
            <a:off x="2564759" y="5863375"/>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2765561" y="5737888"/>
            <a:ext cx="560923" cy="369332"/>
          </a:xfrm>
          <a:prstGeom prst="rect">
            <a:avLst/>
          </a:prstGeom>
          <a:noFill/>
        </p:spPr>
        <p:txBody>
          <a:bodyPr wrap="none" rtlCol="0">
            <a:spAutoFit/>
          </a:bodyPr>
          <a:lstStyle/>
          <a:p>
            <a:r>
              <a:rPr lang="en-US" dirty="0"/>
              <a:t>NFC</a:t>
            </a:r>
            <a:endParaRPr lang="en-SG" dirty="0"/>
          </a:p>
        </p:txBody>
      </p:sp>
      <p:sp>
        <p:nvSpPr>
          <p:cNvPr id="13" name="Title 1">
            <a:extLst>
              <a:ext uri="{FF2B5EF4-FFF2-40B4-BE49-F238E27FC236}">
                <a16:creationId xmlns:a16="http://schemas.microsoft.com/office/drawing/2014/main" id="{2C9E7AD5-722E-8F13-B4F6-9F4732E56664}"/>
              </a:ext>
            </a:extLst>
          </p:cNvPr>
          <p:cNvSpPr>
            <a:spLocks noGrp="1"/>
          </p:cNvSpPr>
          <p:nvPr>
            <p:ph type="title"/>
          </p:nvPr>
        </p:nvSpPr>
        <p:spPr>
          <a:xfrm>
            <a:off x="415600" y="390167"/>
            <a:ext cx="11360800" cy="763600"/>
          </a:xfrm>
        </p:spPr>
        <p:txBody>
          <a:bodyPr/>
          <a:lstStyle/>
          <a:p>
            <a:r>
              <a:rPr lang="en-US" sz="4000" dirty="0">
                <a:latin typeface="+mn-lt"/>
              </a:rPr>
              <a:t>Wireless standards classified on basis of throughput</a:t>
            </a:r>
          </a:p>
        </p:txBody>
      </p:sp>
    </p:spTree>
    <p:extLst>
      <p:ext uri="{BB962C8B-B14F-4D97-AF65-F5344CB8AC3E}">
        <p14:creationId xmlns:p14="http://schemas.microsoft.com/office/powerpoint/2010/main" val="2643493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67547" y="1698236"/>
            <a:ext cx="32466" cy="4339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62136" y="6032168"/>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48564" y="5804923"/>
            <a:ext cx="1051449" cy="369332"/>
            <a:chOff x="1453679" y="5940895"/>
            <a:chExt cx="1051449" cy="369332"/>
          </a:xfrm>
        </p:grpSpPr>
        <p:sp>
          <p:nvSpPr>
            <p:cNvPr id="12" name="TextBox 11"/>
            <p:cNvSpPr txBox="1"/>
            <p:nvPr/>
          </p:nvSpPr>
          <p:spPr>
            <a:xfrm>
              <a:off x="1453679" y="5940895"/>
              <a:ext cx="486030" cy="369332"/>
            </a:xfrm>
            <a:prstGeom prst="rect">
              <a:avLst/>
            </a:prstGeom>
            <a:noFill/>
          </p:spPr>
          <p:txBody>
            <a:bodyPr wrap="none" rtlCol="0">
              <a:spAutoFit/>
            </a:bodyPr>
            <a:lstStyle/>
            <a:p>
              <a:r>
                <a:rPr lang="en-US" dirty="0"/>
                <a:t>1m</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70007" y="4869782"/>
            <a:ext cx="1181306" cy="369332"/>
            <a:chOff x="1323822" y="5940895"/>
            <a:chExt cx="1181306" cy="369332"/>
          </a:xfrm>
        </p:grpSpPr>
        <p:sp>
          <p:nvSpPr>
            <p:cNvPr id="20" name="TextBox 19"/>
            <p:cNvSpPr txBox="1"/>
            <p:nvPr/>
          </p:nvSpPr>
          <p:spPr>
            <a:xfrm>
              <a:off x="1323822" y="5940895"/>
              <a:ext cx="603050" cy="369332"/>
            </a:xfrm>
            <a:prstGeom prst="rect">
              <a:avLst/>
            </a:prstGeom>
            <a:noFill/>
          </p:spPr>
          <p:txBody>
            <a:bodyPr wrap="none" rtlCol="0">
              <a:spAutoFit/>
            </a:bodyPr>
            <a:lstStyle/>
            <a:p>
              <a:r>
                <a:rPr lang="en-US" dirty="0"/>
                <a:t>10m</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70007" y="3961838"/>
            <a:ext cx="1181306" cy="369332"/>
            <a:chOff x="1323822" y="5940895"/>
            <a:chExt cx="1181306" cy="369332"/>
          </a:xfrm>
        </p:grpSpPr>
        <p:sp>
          <p:nvSpPr>
            <p:cNvPr id="25" name="TextBox 24"/>
            <p:cNvSpPr txBox="1"/>
            <p:nvPr/>
          </p:nvSpPr>
          <p:spPr>
            <a:xfrm>
              <a:off x="1323822" y="5940895"/>
              <a:ext cx="720069" cy="369332"/>
            </a:xfrm>
            <a:prstGeom prst="rect">
              <a:avLst/>
            </a:prstGeom>
            <a:noFill/>
          </p:spPr>
          <p:txBody>
            <a:bodyPr wrap="none" rtlCol="0">
              <a:spAutoFit/>
            </a:bodyPr>
            <a:lstStyle/>
            <a:p>
              <a:r>
                <a:rPr lang="en-US" dirty="0"/>
                <a:t>100m</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70007" y="3054830"/>
            <a:ext cx="1181306" cy="369332"/>
            <a:chOff x="1323822" y="5940895"/>
            <a:chExt cx="1181306" cy="369332"/>
          </a:xfrm>
        </p:grpSpPr>
        <p:sp>
          <p:nvSpPr>
            <p:cNvPr id="28" name="TextBox 27"/>
            <p:cNvSpPr txBox="1"/>
            <p:nvPr/>
          </p:nvSpPr>
          <p:spPr>
            <a:xfrm>
              <a:off x="1323822" y="5940895"/>
              <a:ext cx="590226" cy="369332"/>
            </a:xfrm>
            <a:prstGeom prst="rect">
              <a:avLst/>
            </a:prstGeom>
            <a:noFill/>
          </p:spPr>
          <p:txBody>
            <a:bodyPr wrap="none" rtlCol="0">
              <a:spAutoFit/>
            </a:bodyPr>
            <a:lstStyle/>
            <a:p>
              <a:r>
                <a:rPr lang="en-US" dirty="0"/>
                <a:t>1km</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99665" y="2153609"/>
            <a:ext cx="1262471" cy="369332"/>
            <a:chOff x="1242657" y="5940895"/>
            <a:chExt cx="1262471" cy="369332"/>
          </a:xfrm>
        </p:grpSpPr>
        <p:sp>
          <p:nvSpPr>
            <p:cNvPr id="31" name="TextBox 30"/>
            <p:cNvSpPr txBox="1"/>
            <p:nvPr/>
          </p:nvSpPr>
          <p:spPr>
            <a:xfrm>
              <a:off x="1242657" y="5940895"/>
              <a:ext cx="707245" cy="369332"/>
            </a:xfrm>
            <a:prstGeom prst="rect">
              <a:avLst/>
            </a:prstGeom>
            <a:noFill/>
          </p:spPr>
          <p:txBody>
            <a:bodyPr wrap="none" rtlCol="0">
              <a:spAutoFit/>
            </a:bodyPr>
            <a:lstStyle/>
            <a:p>
              <a:r>
                <a:rPr lang="en-US" dirty="0"/>
                <a:t>10km</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92768"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51894" y="6098501"/>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85523"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44649" y="6098501"/>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232391"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91517" y="6098501"/>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125146"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84272" y="6098501"/>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51272"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710398" y="6098501"/>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944027"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603153" y="6098501"/>
            <a:ext cx="683200" cy="369332"/>
          </a:xfrm>
          <a:prstGeom prst="rect">
            <a:avLst/>
          </a:prstGeom>
          <a:noFill/>
        </p:spPr>
        <p:txBody>
          <a:bodyPr wrap="none" rtlCol="0">
            <a:spAutoFit/>
          </a:bodyPr>
          <a:lstStyle/>
          <a:p>
            <a:r>
              <a:rPr lang="en-US" dirty="0"/>
              <a:t>6GHz</a:t>
            </a:r>
            <a:endParaRPr lang="en-SG" dirty="0"/>
          </a:p>
        </p:txBody>
      </p:sp>
      <p:sp>
        <p:nvSpPr>
          <p:cNvPr id="51" name="Rounded Rectangle 50"/>
          <p:cNvSpPr/>
          <p:nvPr/>
        </p:nvSpPr>
        <p:spPr>
          <a:xfrm>
            <a:off x="6200633" y="4236976"/>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 (802.15.4-2011)</a:t>
            </a:r>
            <a:endParaRPr lang="en-SG" dirty="0"/>
          </a:p>
        </p:txBody>
      </p:sp>
      <p:sp>
        <p:nvSpPr>
          <p:cNvPr id="56" name="Rounded Rectangle 55"/>
          <p:cNvSpPr/>
          <p:nvPr/>
        </p:nvSpPr>
        <p:spPr>
          <a:xfrm>
            <a:off x="6242028" y="5746810"/>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Rate UWB</a:t>
            </a:r>
            <a:endParaRPr lang="en-SG" dirty="0"/>
          </a:p>
        </p:txBody>
      </p:sp>
      <p:sp>
        <p:nvSpPr>
          <p:cNvPr id="57" name="Oval 56"/>
          <p:cNvSpPr/>
          <p:nvPr/>
        </p:nvSpPr>
        <p:spPr>
          <a:xfrm>
            <a:off x="3592726" y="2649521"/>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8" name="Oval 57"/>
          <p:cNvSpPr/>
          <p:nvPr/>
        </p:nvSpPr>
        <p:spPr>
          <a:xfrm>
            <a:off x="4624040" y="4079988"/>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4873956" y="3968336"/>
            <a:ext cx="949299" cy="369332"/>
          </a:xfrm>
          <a:prstGeom prst="rect">
            <a:avLst/>
          </a:prstGeom>
          <a:noFill/>
        </p:spPr>
        <p:txBody>
          <a:bodyPr wrap="none" rtlCol="0">
            <a:spAutoFit/>
          </a:bodyPr>
          <a:lstStyle/>
          <a:p>
            <a:r>
              <a:rPr lang="en-US" dirty="0"/>
              <a:t>802.11n</a:t>
            </a:r>
            <a:endParaRPr lang="en-SG" dirty="0"/>
          </a:p>
        </p:txBody>
      </p:sp>
      <p:sp>
        <p:nvSpPr>
          <p:cNvPr id="60" name="Oval 59"/>
          <p:cNvSpPr/>
          <p:nvPr/>
        </p:nvSpPr>
        <p:spPr>
          <a:xfrm>
            <a:off x="7040188" y="4449320"/>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TextBox 60"/>
          <p:cNvSpPr txBox="1"/>
          <p:nvPr/>
        </p:nvSpPr>
        <p:spPr>
          <a:xfrm>
            <a:off x="7290104" y="4337668"/>
            <a:ext cx="1035861" cy="369332"/>
          </a:xfrm>
          <a:prstGeom prst="rect">
            <a:avLst/>
          </a:prstGeom>
          <a:noFill/>
        </p:spPr>
        <p:txBody>
          <a:bodyPr wrap="none" rtlCol="0">
            <a:spAutoFit/>
          </a:bodyPr>
          <a:lstStyle/>
          <a:p>
            <a:r>
              <a:rPr lang="en-US" dirty="0"/>
              <a:t>802.11ac</a:t>
            </a:r>
            <a:endParaRPr lang="en-SG" dirty="0"/>
          </a:p>
        </p:txBody>
      </p:sp>
      <p:sp>
        <p:nvSpPr>
          <p:cNvPr id="62" name="Oval 61"/>
          <p:cNvSpPr/>
          <p:nvPr/>
        </p:nvSpPr>
        <p:spPr>
          <a:xfrm>
            <a:off x="4634689" y="4436365"/>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4862338" y="4349519"/>
            <a:ext cx="1115755" cy="369332"/>
          </a:xfrm>
          <a:prstGeom prst="rect">
            <a:avLst/>
          </a:prstGeom>
          <a:noFill/>
        </p:spPr>
        <p:txBody>
          <a:bodyPr wrap="none" rtlCol="0">
            <a:spAutoFit/>
          </a:bodyPr>
          <a:lstStyle/>
          <a:p>
            <a:r>
              <a:rPr lang="en-US" dirty="0"/>
              <a:t>Bluetooth</a:t>
            </a:r>
            <a:endParaRPr lang="en-SG" dirty="0"/>
          </a:p>
        </p:txBody>
      </p:sp>
      <p:sp>
        <p:nvSpPr>
          <p:cNvPr id="64" name="Oval 63"/>
          <p:cNvSpPr/>
          <p:nvPr/>
        </p:nvSpPr>
        <p:spPr>
          <a:xfrm>
            <a:off x="4623180" y="4221237"/>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Oval 64"/>
          <p:cNvSpPr/>
          <p:nvPr/>
        </p:nvSpPr>
        <p:spPr>
          <a:xfrm>
            <a:off x="3055578" y="2401526"/>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TextBox 65"/>
          <p:cNvSpPr txBox="1"/>
          <p:nvPr/>
        </p:nvSpPr>
        <p:spPr>
          <a:xfrm>
            <a:off x="3256380" y="2276039"/>
            <a:ext cx="662361" cy="369332"/>
          </a:xfrm>
          <a:prstGeom prst="rect">
            <a:avLst/>
          </a:prstGeom>
          <a:noFill/>
        </p:spPr>
        <p:txBody>
          <a:bodyPr wrap="none" rtlCol="0">
            <a:spAutoFit/>
          </a:bodyPr>
          <a:lstStyle/>
          <a:p>
            <a:r>
              <a:rPr lang="en-US" dirty="0" err="1"/>
              <a:t>LoRA</a:t>
            </a:r>
            <a:endParaRPr lang="en-SG" dirty="0"/>
          </a:p>
        </p:txBody>
      </p:sp>
      <p:sp>
        <p:nvSpPr>
          <p:cNvPr id="67" name="Oval 66"/>
          <p:cNvSpPr/>
          <p:nvPr/>
        </p:nvSpPr>
        <p:spPr>
          <a:xfrm>
            <a:off x="2631043" y="5873177"/>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p:cNvSpPr txBox="1"/>
          <p:nvPr/>
        </p:nvSpPr>
        <p:spPr>
          <a:xfrm>
            <a:off x="2831845" y="5747690"/>
            <a:ext cx="560923" cy="369332"/>
          </a:xfrm>
          <a:prstGeom prst="rect">
            <a:avLst/>
          </a:prstGeom>
          <a:noFill/>
        </p:spPr>
        <p:txBody>
          <a:bodyPr wrap="none" rtlCol="0">
            <a:spAutoFit/>
          </a:bodyPr>
          <a:lstStyle/>
          <a:p>
            <a:r>
              <a:rPr lang="en-US" dirty="0"/>
              <a:t>NFC</a:t>
            </a:r>
            <a:endParaRPr lang="en-SG" dirty="0"/>
          </a:p>
        </p:txBody>
      </p:sp>
      <p:sp>
        <p:nvSpPr>
          <p:cNvPr id="69" name="TextBox 68"/>
          <p:cNvSpPr txBox="1"/>
          <p:nvPr/>
        </p:nvSpPr>
        <p:spPr>
          <a:xfrm>
            <a:off x="4850829" y="4134391"/>
            <a:ext cx="1426994" cy="369332"/>
          </a:xfrm>
          <a:prstGeom prst="rect">
            <a:avLst/>
          </a:prstGeom>
          <a:noFill/>
        </p:spPr>
        <p:txBody>
          <a:bodyPr wrap="none" rtlCol="0">
            <a:spAutoFit/>
          </a:bodyPr>
          <a:lstStyle/>
          <a:p>
            <a:r>
              <a:rPr lang="en-US" dirty="0"/>
              <a:t>BLE/802.15.4</a:t>
            </a:r>
            <a:endParaRPr lang="en-SG" dirty="0"/>
          </a:p>
        </p:txBody>
      </p:sp>
      <p:sp>
        <p:nvSpPr>
          <p:cNvPr id="6" name="Title 1">
            <a:extLst>
              <a:ext uri="{FF2B5EF4-FFF2-40B4-BE49-F238E27FC236}">
                <a16:creationId xmlns:a16="http://schemas.microsoft.com/office/drawing/2014/main" id="{12F33287-1AB3-C615-CC36-AB1778428963}"/>
              </a:ext>
            </a:extLst>
          </p:cNvPr>
          <p:cNvSpPr txBox="1">
            <a:spLocks/>
          </p:cNvSpPr>
          <p:nvPr/>
        </p:nvSpPr>
        <p:spPr>
          <a:xfrm>
            <a:off x="415600" y="390167"/>
            <a:ext cx="11360800" cy="763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Wireless standards classified on basis of range </a:t>
            </a:r>
          </a:p>
        </p:txBody>
      </p:sp>
    </p:spTree>
    <p:extLst>
      <p:ext uri="{BB962C8B-B14F-4D97-AF65-F5344CB8AC3E}">
        <p14:creationId xmlns:p14="http://schemas.microsoft.com/office/powerpoint/2010/main" val="391404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41111" y="1629157"/>
            <a:ext cx="11712" cy="4405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45414" y="6032168"/>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31842" y="5804923"/>
            <a:ext cx="1051449" cy="369332"/>
            <a:chOff x="1453679" y="5940895"/>
            <a:chExt cx="1051449" cy="369332"/>
          </a:xfrm>
        </p:grpSpPr>
        <p:sp>
          <p:nvSpPr>
            <p:cNvPr id="12" name="TextBox 11"/>
            <p:cNvSpPr txBox="1"/>
            <p:nvPr/>
          </p:nvSpPr>
          <p:spPr>
            <a:xfrm>
              <a:off x="1453679" y="5940895"/>
              <a:ext cx="691215" cy="369332"/>
            </a:xfrm>
            <a:prstGeom prst="rect">
              <a:avLst/>
            </a:prstGeom>
            <a:noFill/>
          </p:spPr>
          <p:txBody>
            <a:bodyPr wrap="none" rtlCol="0">
              <a:spAutoFit/>
            </a:bodyPr>
            <a:lstStyle/>
            <a:p>
              <a:r>
                <a:rPr lang="en-US" dirty="0"/>
                <a:t>1mW</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53285" y="4869782"/>
            <a:ext cx="1181306" cy="369332"/>
            <a:chOff x="1323822" y="5940895"/>
            <a:chExt cx="1181306" cy="369332"/>
          </a:xfrm>
        </p:grpSpPr>
        <p:sp>
          <p:nvSpPr>
            <p:cNvPr id="20" name="TextBox 19"/>
            <p:cNvSpPr txBox="1"/>
            <p:nvPr/>
          </p:nvSpPr>
          <p:spPr>
            <a:xfrm>
              <a:off x="1323822" y="5940895"/>
              <a:ext cx="808235" cy="369332"/>
            </a:xfrm>
            <a:prstGeom prst="rect">
              <a:avLst/>
            </a:prstGeom>
            <a:noFill/>
          </p:spPr>
          <p:txBody>
            <a:bodyPr wrap="none" rtlCol="0">
              <a:spAutoFit/>
            </a:bodyPr>
            <a:lstStyle/>
            <a:p>
              <a:r>
                <a:rPr lang="en-US" dirty="0"/>
                <a:t>10mW</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53285" y="3961838"/>
            <a:ext cx="1181306" cy="369332"/>
            <a:chOff x="1323822" y="5940895"/>
            <a:chExt cx="1181306" cy="369332"/>
          </a:xfrm>
        </p:grpSpPr>
        <p:sp>
          <p:nvSpPr>
            <p:cNvPr id="25" name="TextBox 24"/>
            <p:cNvSpPr txBox="1"/>
            <p:nvPr/>
          </p:nvSpPr>
          <p:spPr>
            <a:xfrm>
              <a:off x="1323822" y="5940895"/>
              <a:ext cx="925253" cy="369332"/>
            </a:xfrm>
            <a:prstGeom prst="rect">
              <a:avLst/>
            </a:prstGeom>
            <a:noFill/>
          </p:spPr>
          <p:txBody>
            <a:bodyPr wrap="none" rtlCol="0">
              <a:spAutoFit/>
            </a:bodyPr>
            <a:lstStyle/>
            <a:p>
              <a:r>
                <a:rPr lang="en-US" dirty="0"/>
                <a:t>100mW</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53285" y="3054830"/>
            <a:ext cx="1181306" cy="369332"/>
            <a:chOff x="1323822" y="5940895"/>
            <a:chExt cx="1181306" cy="369332"/>
          </a:xfrm>
        </p:grpSpPr>
        <p:sp>
          <p:nvSpPr>
            <p:cNvPr id="28" name="TextBox 27"/>
            <p:cNvSpPr txBox="1"/>
            <p:nvPr/>
          </p:nvSpPr>
          <p:spPr>
            <a:xfrm>
              <a:off x="1323822" y="5940895"/>
              <a:ext cx="506870" cy="369332"/>
            </a:xfrm>
            <a:prstGeom prst="rect">
              <a:avLst/>
            </a:prstGeom>
            <a:noFill/>
          </p:spPr>
          <p:txBody>
            <a:bodyPr wrap="none" rtlCol="0">
              <a:spAutoFit/>
            </a:bodyPr>
            <a:lstStyle/>
            <a:p>
              <a:r>
                <a:rPr lang="en-US" dirty="0"/>
                <a:t>1W</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82943" y="2153609"/>
            <a:ext cx="1262471" cy="369332"/>
            <a:chOff x="1242657" y="5940895"/>
            <a:chExt cx="1262471" cy="369332"/>
          </a:xfrm>
        </p:grpSpPr>
        <p:sp>
          <p:nvSpPr>
            <p:cNvPr id="31" name="TextBox 30"/>
            <p:cNvSpPr txBox="1"/>
            <p:nvPr/>
          </p:nvSpPr>
          <p:spPr>
            <a:xfrm>
              <a:off x="1242657" y="5940895"/>
              <a:ext cx="623889" cy="369332"/>
            </a:xfrm>
            <a:prstGeom prst="rect">
              <a:avLst/>
            </a:prstGeom>
            <a:noFill/>
          </p:spPr>
          <p:txBody>
            <a:bodyPr wrap="none" rtlCol="0">
              <a:spAutoFit/>
            </a:bodyPr>
            <a:lstStyle/>
            <a:p>
              <a:r>
                <a:rPr lang="en-US" dirty="0"/>
                <a:t>10W</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76046"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35172" y="6098501"/>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68801"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27927" y="6098501"/>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215669"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74795" y="6098501"/>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108424"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67550" y="6098501"/>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34550"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93676" y="6098501"/>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927305" y="6032168"/>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86431" y="6098501"/>
            <a:ext cx="683200" cy="369332"/>
          </a:xfrm>
          <a:prstGeom prst="rect">
            <a:avLst/>
          </a:prstGeom>
          <a:noFill/>
        </p:spPr>
        <p:txBody>
          <a:bodyPr wrap="none" rtlCol="0">
            <a:spAutoFit/>
          </a:bodyPr>
          <a:lstStyle/>
          <a:p>
            <a:r>
              <a:rPr lang="en-US" dirty="0"/>
              <a:t>6GHz</a:t>
            </a:r>
            <a:endParaRPr lang="en-SG" dirty="0"/>
          </a:p>
        </p:txBody>
      </p:sp>
      <p:sp>
        <p:nvSpPr>
          <p:cNvPr id="50" name="Rounded Rectangle 49"/>
          <p:cNvSpPr/>
          <p:nvPr/>
        </p:nvSpPr>
        <p:spPr>
          <a:xfrm>
            <a:off x="5767550" y="3731837"/>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a:t>
            </a:r>
            <a:endParaRPr lang="en-SG" dirty="0"/>
          </a:p>
        </p:txBody>
      </p:sp>
      <p:sp>
        <p:nvSpPr>
          <p:cNvPr id="57" name="Oval 56"/>
          <p:cNvSpPr/>
          <p:nvPr/>
        </p:nvSpPr>
        <p:spPr>
          <a:xfrm>
            <a:off x="3662347" y="2825975"/>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8" name="Oval 57"/>
          <p:cNvSpPr/>
          <p:nvPr/>
        </p:nvSpPr>
        <p:spPr>
          <a:xfrm>
            <a:off x="4624879" y="3219290"/>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4874795" y="3107638"/>
            <a:ext cx="949299" cy="369332"/>
          </a:xfrm>
          <a:prstGeom prst="rect">
            <a:avLst/>
          </a:prstGeom>
          <a:noFill/>
        </p:spPr>
        <p:txBody>
          <a:bodyPr wrap="none" rtlCol="0">
            <a:spAutoFit/>
          </a:bodyPr>
          <a:lstStyle/>
          <a:p>
            <a:r>
              <a:rPr lang="en-US" dirty="0"/>
              <a:t>802.11n</a:t>
            </a:r>
            <a:endParaRPr lang="en-SG" dirty="0"/>
          </a:p>
        </p:txBody>
      </p:sp>
      <p:sp>
        <p:nvSpPr>
          <p:cNvPr id="62" name="Oval 61"/>
          <p:cNvSpPr/>
          <p:nvPr/>
        </p:nvSpPr>
        <p:spPr>
          <a:xfrm>
            <a:off x="7024630" y="3209063"/>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7274546" y="3097411"/>
            <a:ext cx="1035861" cy="369332"/>
          </a:xfrm>
          <a:prstGeom prst="rect">
            <a:avLst/>
          </a:prstGeom>
          <a:noFill/>
        </p:spPr>
        <p:txBody>
          <a:bodyPr wrap="none" rtlCol="0">
            <a:spAutoFit/>
          </a:bodyPr>
          <a:lstStyle/>
          <a:p>
            <a:r>
              <a:rPr lang="en-US" dirty="0"/>
              <a:t>802.11ac</a:t>
            </a:r>
            <a:endParaRPr lang="en-SG" dirty="0"/>
          </a:p>
        </p:txBody>
      </p:sp>
      <p:sp>
        <p:nvSpPr>
          <p:cNvPr id="70" name="Oval 69"/>
          <p:cNvSpPr/>
          <p:nvPr/>
        </p:nvSpPr>
        <p:spPr>
          <a:xfrm>
            <a:off x="4604124" y="4020420"/>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TextBox 70"/>
          <p:cNvSpPr txBox="1"/>
          <p:nvPr/>
        </p:nvSpPr>
        <p:spPr>
          <a:xfrm>
            <a:off x="4831773" y="3933574"/>
            <a:ext cx="1115755" cy="369332"/>
          </a:xfrm>
          <a:prstGeom prst="rect">
            <a:avLst/>
          </a:prstGeom>
          <a:noFill/>
        </p:spPr>
        <p:txBody>
          <a:bodyPr wrap="none" rtlCol="0">
            <a:spAutoFit/>
          </a:bodyPr>
          <a:lstStyle/>
          <a:p>
            <a:r>
              <a:rPr lang="en-US" dirty="0"/>
              <a:t>Bluetooth</a:t>
            </a:r>
            <a:endParaRPr lang="en-SG" dirty="0"/>
          </a:p>
        </p:txBody>
      </p:sp>
      <p:sp>
        <p:nvSpPr>
          <p:cNvPr id="72" name="Oval 71"/>
          <p:cNvSpPr/>
          <p:nvPr/>
        </p:nvSpPr>
        <p:spPr>
          <a:xfrm>
            <a:off x="4599681" y="4385577"/>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TextBox 72"/>
          <p:cNvSpPr txBox="1"/>
          <p:nvPr/>
        </p:nvSpPr>
        <p:spPr>
          <a:xfrm>
            <a:off x="4844498" y="4298731"/>
            <a:ext cx="1426994" cy="369332"/>
          </a:xfrm>
          <a:prstGeom prst="rect">
            <a:avLst/>
          </a:prstGeom>
          <a:noFill/>
        </p:spPr>
        <p:txBody>
          <a:bodyPr wrap="none" rtlCol="0">
            <a:spAutoFit/>
          </a:bodyPr>
          <a:lstStyle/>
          <a:p>
            <a:r>
              <a:rPr lang="en-US" dirty="0"/>
              <a:t>BLE/802.15.4</a:t>
            </a:r>
            <a:endParaRPr lang="en-SG" dirty="0"/>
          </a:p>
        </p:txBody>
      </p:sp>
      <p:sp>
        <p:nvSpPr>
          <p:cNvPr id="74" name="Oval 73"/>
          <p:cNvSpPr/>
          <p:nvPr/>
        </p:nvSpPr>
        <p:spPr>
          <a:xfrm>
            <a:off x="3128390" y="4054886"/>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p:cNvSpPr txBox="1"/>
          <p:nvPr/>
        </p:nvSpPr>
        <p:spPr>
          <a:xfrm>
            <a:off x="3329192" y="3929399"/>
            <a:ext cx="662361" cy="369332"/>
          </a:xfrm>
          <a:prstGeom prst="rect">
            <a:avLst/>
          </a:prstGeom>
          <a:noFill/>
        </p:spPr>
        <p:txBody>
          <a:bodyPr wrap="none" rtlCol="0">
            <a:spAutoFit/>
          </a:bodyPr>
          <a:lstStyle/>
          <a:p>
            <a:r>
              <a:rPr lang="en-US" dirty="0" err="1"/>
              <a:t>LoRA</a:t>
            </a:r>
            <a:endParaRPr lang="en-SG" dirty="0"/>
          </a:p>
        </p:txBody>
      </p:sp>
      <p:sp>
        <p:nvSpPr>
          <p:cNvPr id="76" name="Oval 75"/>
          <p:cNvSpPr/>
          <p:nvPr/>
        </p:nvSpPr>
        <p:spPr>
          <a:xfrm>
            <a:off x="2473402" y="4787844"/>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TextBox 76"/>
          <p:cNvSpPr txBox="1"/>
          <p:nvPr/>
        </p:nvSpPr>
        <p:spPr>
          <a:xfrm>
            <a:off x="2674204" y="4662357"/>
            <a:ext cx="1419299" cy="369332"/>
          </a:xfrm>
          <a:prstGeom prst="rect">
            <a:avLst/>
          </a:prstGeom>
          <a:noFill/>
        </p:spPr>
        <p:txBody>
          <a:bodyPr wrap="none" rtlCol="0">
            <a:spAutoFit/>
          </a:bodyPr>
          <a:lstStyle/>
          <a:p>
            <a:r>
              <a:rPr lang="en-US" dirty="0"/>
              <a:t>NFC (Reader)</a:t>
            </a:r>
            <a:endParaRPr lang="en-SG" dirty="0"/>
          </a:p>
        </p:txBody>
      </p:sp>
      <p:sp>
        <p:nvSpPr>
          <p:cNvPr id="6" name="Title 1">
            <a:extLst>
              <a:ext uri="{FF2B5EF4-FFF2-40B4-BE49-F238E27FC236}">
                <a16:creationId xmlns:a16="http://schemas.microsoft.com/office/drawing/2014/main" id="{5CA95E81-69EB-8C71-0009-3F3335D5E4FC}"/>
              </a:ext>
            </a:extLst>
          </p:cNvPr>
          <p:cNvSpPr>
            <a:spLocks noGrp="1"/>
          </p:cNvSpPr>
          <p:nvPr>
            <p:ph type="title"/>
          </p:nvPr>
        </p:nvSpPr>
        <p:spPr>
          <a:xfrm>
            <a:off x="415600" y="390167"/>
            <a:ext cx="11360800" cy="763600"/>
          </a:xfrm>
        </p:spPr>
        <p:txBody>
          <a:bodyPr/>
          <a:lstStyle/>
          <a:p>
            <a:r>
              <a:rPr lang="en-US" sz="4000" dirty="0">
                <a:latin typeface="+mn-lt"/>
              </a:rPr>
              <a:t>Wireless standards classified on the basis of power</a:t>
            </a:r>
          </a:p>
        </p:txBody>
      </p:sp>
    </p:spTree>
    <p:extLst>
      <p:ext uri="{BB962C8B-B14F-4D97-AF65-F5344CB8AC3E}">
        <p14:creationId xmlns:p14="http://schemas.microsoft.com/office/powerpoint/2010/main" val="387637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pic>
        <p:nvPicPr>
          <p:cNvPr id="5" name="Picture 4" descr="A picture containing text, indoor, black, old&#10;&#10;Description automatically generated">
            <a:extLst>
              <a:ext uri="{FF2B5EF4-FFF2-40B4-BE49-F238E27FC236}">
                <a16:creationId xmlns:a16="http://schemas.microsoft.com/office/drawing/2014/main" id="{C33EDD35-5F1C-8898-A735-07E0E62883E9}"/>
              </a:ext>
            </a:extLst>
          </p:cNvPr>
          <p:cNvPicPr>
            <a:picLocks noChangeAspect="1"/>
          </p:cNvPicPr>
          <p:nvPr/>
        </p:nvPicPr>
        <p:blipFill>
          <a:blip r:embed="rId3"/>
          <a:stretch>
            <a:fillRect/>
          </a:stretch>
        </p:blipFill>
        <p:spPr>
          <a:xfrm>
            <a:off x="7239000" y="3310053"/>
            <a:ext cx="4631188" cy="2859758"/>
          </a:xfrm>
          <a:prstGeom prst="rect">
            <a:avLst/>
          </a:pr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6</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656122"/>
            <a:ext cx="11066698" cy="3545756"/>
          </a:xfrm>
        </p:spPr>
        <p:txBody>
          <a:bodyPr/>
          <a:lstStyle/>
          <a:p>
            <a:r>
              <a:rPr lang="en-US" dirty="0">
                <a:latin typeface="+mj-lt"/>
              </a:rPr>
              <a:t>1896: Guglielmo Marconi's first radio transmissions, coded signals that were transmitted only about 1.6 km (a mile) </a:t>
            </a:r>
          </a:p>
          <a:p>
            <a:r>
              <a:rPr lang="en-US" dirty="0">
                <a:latin typeface="+mj-lt"/>
              </a:rPr>
              <a:t>1899: Marconi sends a signal over the English Channel ~50km</a:t>
            </a:r>
          </a:p>
        </p:txBody>
      </p:sp>
      <p:sp>
        <p:nvSpPr>
          <p:cNvPr id="7" name="Title 1">
            <a:extLst>
              <a:ext uri="{FF2B5EF4-FFF2-40B4-BE49-F238E27FC236}">
                <a16:creationId xmlns:a16="http://schemas.microsoft.com/office/drawing/2014/main" id="{4EEB7AF9-9545-86AE-5964-10294D1AD334}"/>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First to demonstrate wireless communication ?</a:t>
            </a:r>
          </a:p>
        </p:txBody>
      </p:sp>
      <p:pic>
        <p:nvPicPr>
          <p:cNvPr id="9" name="Picture 8" descr="A person in a suit&#10;&#10;Description automatically generated">
            <a:extLst>
              <a:ext uri="{FF2B5EF4-FFF2-40B4-BE49-F238E27FC236}">
                <a16:creationId xmlns:a16="http://schemas.microsoft.com/office/drawing/2014/main" id="{CB2AFDE9-AD2E-82F1-1ABC-66B26C225AE1}"/>
              </a:ext>
            </a:extLst>
          </p:cNvPr>
          <p:cNvPicPr>
            <a:picLocks noChangeAspect="1"/>
          </p:cNvPicPr>
          <p:nvPr/>
        </p:nvPicPr>
        <p:blipFill>
          <a:blip r:embed="rId4"/>
          <a:stretch>
            <a:fillRect/>
          </a:stretch>
        </p:blipFill>
        <p:spPr>
          <a:xfrm>
            <a:off x="838199" y="3310052"/>
            <a:ext cx="2859759" cy="2859759"/>
          </a:xfrm>
          <a:prstGeom prst="rect">
            <a:avLst/>
          </a:prstGeom>
        </p:spPr>
      </p:pic>
      <p:pic>
        <p:nvPicPr>
          <p:cNvPr id="11" name="Picture 10" descr="A person standing in front of a desk with a variety of objects&#10;&#10;Description automatically generated">
            <a:extLst>
              <a:ext uri="{FF2B5EF4-FFF2-40B4-BE49-F238E27FC236}">
                <a16:creationId xmlns:a16="http://schemas.microsoft.com/office/drawing/2014/main" id="{B30C57D0-BDFA-46D3-E571-DF0318146D3E}"/>
              </a:ext>
            </a:extLst>
          </p:cNvPr>
          <p:cNvPicPr>
            <a:picLocks noChangeAspect="1"/>
          </p:cNvPicPr>
          <p:nvPr/>
        </p:nvPicPr>
        <p:blipFill>
          <a:blip r:embed="rId5"/>
          <a:stretch>
            <a:fillRect/>
          </a:stretch>
        </p:blipFill>
        <p:spPr>
          <a:xfrm>
            <a:off x="4038600" y="3310053"/>
            <a:ext cx="2859758" cy="2859758"/>
          </a:xfrm>
          <a:prstGeom prst="rect">
            <a:avLst/>
          </a:prstGeom>
        </p:spPr>
      </p:pic>
    </p:spTree>
    <p:extLst>
      <p:ext uri="{BB962C8B-B14F-4D97-AF65-F5344CB8AC3E}">
        <p14:creationId xmlns:p14="http://schemas.microsoft.com/office/powerpoint/2010/main" val="208282915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B965-E9A1-3F9D-7334-D838CAD5D0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25F14-2328-29F9-7230-1AAB5CA4EE00}"/>
              </a:ext>
            </a:extLst>
          </p:cNvPr>
          <p:cNvSpPr>
            <a:spLocks noGrp="1"/>
          </p:cNvSpPr>
          <p:nvPr>
            <p:ph idx="1"/>
          </p:nvPr>
        </p:nvSpPr>
        <p:spPr>
          <a:xfrm>
            <a:off x="2516614" y="3131066"/>
            <a:ext cx="7158771" cy="1258094"/>
          </a:xfrm>
        </p:spPr>
        <p:txBody>
          <a:bodyPr>
            <a:normAutofit/>
          </a:bodyPr>
          <a:lstStyle/>
          <a:p>
            <a:pPr marL="0" indent="0" algn="ctr">
              <a:buNone/>
            </a:pPr>
            <a:r>
              <a:rPr lang="en-US" sz="4800" dirty="0"/>
              <a:t>Low-Power </a:t>
            </a:r>
            <a:r>
              <a:rPr lang="en-US" sz="4800" dirty="0" err="1"/>
              <a:t>Widearea</a:t>
            </a:r>
            <a:endParaRPr lang="en-US" sz="4800" dirty="0"/>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84C8159A-F5F7-E6ED-D3FC-70D1F7410F3F}"/>
              </a:ext>
            </a:extLst>
          </p:cNvPr>
          <p:cNvSpPr>
            <a:spLocks noGrp="1"/>
          </p:cNvSpPr>
          <p:nvPr>
            <p:ph type="sldNum" sz="quarter" idx="12"/>
          </p:nvPr>
        </p:nvSpPr>
        <p:spPr/>
        <p:txBody>
          <a:bodyPr/>
          <a:lstStyle/>
          <a:p>
            <a:fld id="{687B7451-1438-CB4A-8106-82A64F1C7D7B}" type="slidenum">
              <a:rPr lang="sv-SE" smtClean="0"/>
              <a:t>60</a:t>
            </a:fld>
            <a:endParaRPr lang="sv-SE"/>
          </a:p>
        </p:txBody>
      </p:sp>
      <p:sp>
        <p:nvSpPr>
          <p:cNvPr id="2" name="Footer Placeholder 1">
            <a:extLst>
              <a:ext uri="{FF2B5EF4-FFF2-40B4-BE49-F238E27FC236}">
                <a16:creationId xmlns:a16="http://schemas.microsoft.com/office/drawing/2014/main" id="{04C057D6-5296-2AEE-825D-2E2AB148B29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69293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A2E6-F229-49E6-8CA3-053BF1A40F68}"/>
              </a:ext>
            </a:extLst>
          </p:cNvPr>
          <p:cNvSpPr>
            <a:spLocks noGrp="1"/>
          </p:cNvSpPr>
          <p:nvPr>
            <p:ph type="title"/>
          </p:nvPr>
        </p:nvSpPr>
        <p:spPr/>
        <p:txBody>
          <a:bodyPr/>
          <a:lstStyle/>
          <a:p>
            <a:r>
              <a:rPr lang="en-US" dirty="0"/>
              <a:t>LPWANs overview (common qualities)</a:t>
            </a:r>
          </a:p>
        </p:txBody>
      </p:sp>
      <p:sp>
        <p:nvSpPr>
          <p:cNvPr id="3" name="Content Placeholder 2">
            <a:extLst>
              <a:ext uri="{FF2B5EF4-FFF2-40B4-BE49-F238E27FC236}">
                <a16:creationId xmlns:a16="http://schemas.microsoft.com/office/drawing/2014/main" id="{F57C2234-E7BD-4C5B-BC6E-4224B0910D26}"/>
              </a:ext>
            </a:extLst>
          </p:cNvPr>
          <p:cNvSpPr>
            <a:spLocks noGrp="1"/>
          </p:cNvSpPr>
          <p:nvPr>
            <p:ph idx="1"/>
          </p:nvPr>
        </p:nvSpPr>
        <p:spPr/>
        <p:txBody>
          <a:bodyPr>
            <a:normAutofit lnSpcReduction="10000"/>
          </a:bodyPr>
          <a:lstStyle/>
          <a:p>
            <a:r>
              <a:rPr lang="en-US" dirty="0">
                <a:latin typeface="+mj-lt"/>
              </a:rPr>
              <a:t>Unlicensed 915 MHz band (902-928 MHz)</a:t>
            </a:r>
          </a:p>
          <a:p>
            <a:endParaRPr lang="en-US" dirty="0">
              <a:latin typeface="+mj-lt"/>
            </a:endParaRPr>
          </a:p>
          <a:p>
            <a:r>
              <a:rPr lang="en-US" dirty="0">
                <a:latin typeface="+mj-lt"/>
              </a:rPr>
              <a:t>Higher power transmissions: ~20 dBm (100 </a:t>
            </a:r>
            <a:r>
              <a:rPr lang="en-US" dirty="0" err="1">
                <a:latin typeface="+mj-lt"/>
              </a:rPr>
              <a:t>mW</a:t>
            </a:r>
            <a:r>
              <a:rPr lang="en-US" dirty="0">
                <a:latin typeface="+mj-lt"/>
              </a:rPr>
              <a:t>)</a:t>
            </a:r>
          </a:p>
          <a:p>
            <a:endParaRPr lang="en-US" dirty="0">
              <a:latin typeface="+mj-lt"/>
            </a:endParaRPr>
          </a:p>
          <a:p>
            <a:r>
              <a:rPr lang="en-US" dirty="0">
                <a:latin typeface="+mj-lt"/>
              </a:rPr>
              <a:t>Low data rate 100 kbps or less</a:t>
            </a:r>
          </a:p>
          <a:p>
            <a:endParaRPr lang="en-US" dirty="0">
              <a:latin typeface="+mj-lt"/>
            </a:endParaRPr>
          </a:p>
          <a:p>
            <a:r>
              <a:rPr lang="en-US" dirty="0">
                <a:latin typeface="+mj-lt"/>
              </a:rPr>
              <a:t>Range on the order of multiple kilometers</a:t>
            </a:r>
          </a:p>
          <a:p>
            <a:endParaRPr lang="en-US" dirty="0">
              <a:latin typeface="+mj-lt"/>
            </a:endParaRPr>
          </a:p>
          <a:p>
            <a:r>
              <a:rPr lang="en-US" dirty="0">
                <a:latin typeface="+mj-lt"/>
              </a:rPr>
              <a:t>Simple Aloha access control</a:t>
            </a:r>
          </a:p>
          <a:p>
            <a:endParaRPr lang="en-US" dirty="0"/>
          </a:p>
        </p:txBody>
      </p:sp>
      <p:sp>
        <p:nvSpPr>
          <p:cNvPr id="4" name="Slide Number Placeholder 3">
            <a:extLst>
              <a:ext uri="{FF2B5EF4-FFF2-40B4-BE49-F238E27FC236}">
                <a16:creationId xmlns:a16="http://schemas.microsoft.com/office/drawing/2014/main" id="{A8A28694-055C-4CCA-A335-B7F97CE5DF1E}"/>
              </a:ext>
            </a:extLst>
          </p:cNvPr>
          <p:cNvSpPr>
            <a:spLocks noGrp="1"/>
          </p:cNvSpPr>
          <p:nvPr>
            <p:ph type="sldNum" sz="quarter" idx="12"/>
          </p:nvPr>
        </p:nvSpPr>
        <p:spPr/>
        <p:txBody>
          <a:bodyPr/>
          <a:lstStyle/>
          <a:p>
            <a:fld id="{0778C724-3839-4D76-A707-B4C23905D055}" type="slidenum">
              <a:rPr lang="en-US" smtClean="0"/>
              <a:t>61</a:t>
            </a:fld>
            <a:endParaRPr lang="en-US"/>
          </a:p>
        </p:txBody>
      </p:sp>
    </p:spTree>
    <p:extLst>
      <p:ext uri="{BB962C8B-B14F-4D97-AF65-F5344CB8AC3E}">
        <p14:creationId xmlns:p14="http://schemas.microsoft.com/office/powerpoint/2010/main" val="1350865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Overview of LoRa standard (Courtesy:</a:t>
            </a:r>
            <a:r>
              <a:rPr lang="en-US" dirty="0"/>
              <a:t> </a:t>
            </a:r>
            <a:r>
              <a:rPr lang="en-US" dirty="0" err="1"/>
              <a:t>Semtech</a:t>
            </a:r>
            <a:r>
              <a:rPr lang="en-US" dirty="0"/>
              <a:t>)</a:t>
            </a:r>
            <a:endParaRPr lang="en-US" dirty="0">
              <a:latin typeface="+mn-lt"/>
            </a:endParaRP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62</a:t>
            </a:fld>
            <a:endParaRPr lang="en-US"/>
          </a:p>
        </p:txBody>
      </p:sp>
      <p:sp>
        <p:nvSpPr>
          <p:cNvPr id="6" name="Footer Placeholder 1">
            <a:extLst>
              <a:ext uri="{FF2B5EF4-FFF2-40B4-BE49-F238E27FC236}">
                <a16:creationId xmlns:a16="http://schemas.microsoft.com/office/drawing/2014/main" id="{1481CA64-3FA1-0048-F87C-DF1AE4E3D62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11" name="Online Media 10" descr="LoRa: How It Works">
            <a:hlinkClick r:id="" action="ppaction://media"/>
            <a:extLst>
              <a:ext uri="{FF2B5EF4-FFF2-40B4-BE49-F238E27FC236}">
                <a16:creationId xmlns:a16="http://schemas.microsoft.com/office/drawing/2014/main" id="{E1848730-1227-94CF-3828-0EDBAF1453D5}"/>
              </a:ext>
            </a:extLst>
          </p:cNvPr>
          <p:cNvPicPr>
            <a:picLocks noRot="1" noChangeAspect="1"/>
          </p:cNvPicPr>
          <p:nvPr>
            <a:videoFile r:link="rId1"/>
          </p:nvPr>
        </p:nvPicPr>
        <p:blipFill>
          <a:blip r:embed="rId3"/>
          <a:stretch>
            <a:fillRect/>
          </a:stretch>
        </p:blipFill>
        <p:spPr>
          <a:xfrm>
            <a:off x="2140970" y="1690688"/>
            <a:ext cx="7910060" cy="4469185"/>
          </a:xfrm>
          <a:prstGeom prst="rect">
            <a:avLst/>
          </a:prstGeom>
        </p:spPr>
      </p:pic>
    </p:spTree>
    <p:extLst>
      <p:ext uri="{BB962C8B-B14F-4D97-AF65-F5344CB8AC3E}">
        <p14:creationId xmlns:p14="http://schemas.microsoft.com/office/powerpoint/2010/main" val="11333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LoRaWAN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Open communication standard built with proprietary </a:t>
            </a:r>
            <a:r>
              <a:rPr lang="en-US" dirty="0" err="1">
                <a:latin typeface="+mj-lt"/>
              </a:rPr>
              <a:t>LoRa</a:t>
            </a:r>
            <a:r>
              <a:rPr lang="en-US" dirty="0">
                <a:latin typeface="+mj-lt"/>
              </a:rPr>
              <a:t> PHY</a:t>
            </a:r>
          </a:p>
          <a:p>
            <a:endParaRPr lang="en-US" dirty="0">
              <a:latin typeface="+mj-lt"/>
            </a:endParaRPr>
          </a:p>
          <a:p>
            <a:r>
              <a:rPr lang="en-US" dirty="0">
                <a:latin typeface="+mj-lt"/>
              </a:rPr>
              <a:t>Operates in the unlicensed band</a:t>
            </a:r>
          </a:p>
          <a:p>
            <a:endParaRPr lang="en-US" dirty="0">
              <a:latin typeface="+mj-lt"/>
            </a:endParaRPr>
          </a:p>
          <a:p>
            <a:r>
              <a:rPr lang="en-US" dirty="0">
                <a:latin typeface="+mj-lt"/>
              </a:rPr>
              <a:t>Low data rate (1-20 kbps) and long range (~5 km)</a:t>
            </a:r>
          </a:p>
          <a:p>
            <a:pPr lvl="1"/>
            <a:endParaRPr lang="en-US" dirty="0">
              <a:latin typeface="+mj-lt"/>
            </a:endParaRPr>
          </a:p>
          <a:p>
            <a:r>
              <a:rPr lang="en-US" dirty="0">
                <a:latin typeface="+mj-lt"/>
              </a:rPr>
              <a:t>Most popular LPWAN protocol</a:t>
            </a:r>
          </a:p>
          <a:p>
            <a:pPr lvl="1"/>
            <a:r>
              <a:rPr lang="en-US" dirty="0">
                <a:latin typeface="+mj-lt"/>
              </a:rPr>
              <a:t>Academic research and industry involvement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63</a:t>
            </a:fld>
            <a:endParaRPr lang="en-US"/>
          </a:p>
        </p:txBody>
      </p:sp>
      <p:pic>
        <p:nvPicPr>
          <p:cNvPr id="5" name="Picture 2">
            <a:extLst>
              <a:ext uri="{FF2B5EF4-FFF2-40B4-BE49-F238E27FC236}">
                <a16:creationId xmlns:a16="http://schemas.microsoft.com/office/drawing/2014/main" id="{8DBAE16E-74B3-2F04-298F-7649D432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164" y="4563082"/>
            <a:ext cx="3497636" cy="174881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1481CA64-3FA1-0048-F87C-DF1AE4E3D62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220412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53E6-2ACA-491F-B936-AA73760FB119}"/>
              </a:ext>
            </a:extLst>
          </p:cNvPr>
          <p:cNvSpPr>
            <a:spLocks noGrp="1"/>
          </p:cNvSpPr>
          <p:nvPr>
            <p:ph type="title"/>
          </p:nvPr>
        </p:nvSpPr>
        <p:spPr/>
        <p:txBody>
          <a:bodyPr/>
          <a:lstStyle/>
          <a:p>
            <a:r>
              <a:rPr lang="en-US" dirty="0">
                <a:latin typeface="+mn-lt"/>
              </a:rPr>
              <a:t>LoRa employs a different modulation scheme</a:t>
            </a:r>
          </a:p>
        </p:txBody>
      </p:sp>
      <p:sp>
        <p:nvSpPr>
          <p:cNvPr id="3" name="Content Placeholder 2">
            <a:extLst>
              <a:ext uri="{FF2B5EF4-FFF2-40B4-BE49-F238E27FC236}">
                <a16:creationId xmlns:a16="http://schemas.microsoft.com/office/drawing/2014/main" id="{CFA2BEA4-3E6C-47F6-A244-B5CF9F1FFE2A}"/>
              </a:ext>
            </a:extLst>
          </p:cNvPr>
          <p:cNvSpPr>
            <a:spLocks noGrp="1"/>
          </p:cNvSpPr>
          <p:nvPr>
            <p:ph idx="1"/>
          </p:nvPr>
        </p:nvSpPr>
        <p:spPr/>
        <p:txBody>
          <a:bodyPr/>
          <a:lstStyle/>
          <a:p>
            <a:r>
              <a:rPr lang="en-US" dirty="0">
                <a:latin typeface="+mj-lt"/>
              </a:rPr>
              <a:t>Chirp Spread Spectrum (CSS): Modulation technique where frequency is varied linearly from lowest to highest within a channel</a:t>
            </a:r>
          </a:p>
        </p:txBody>
      </p:sp>
      <p:sp>
        <p:nvSpPr>
          <p:cNvPr id="4" name="Slide Number Placeholder 3">
            <a:extLst>
              <a:ext uri="{FF2B5EF4-FFF2-40B4-BE49-F238E27FC236}">
                <a16:creationId xmlns:a16="http://schemas.microsoft.com/office/drawing/2014/main" id="{D6C40D1F-38B0-4048-B0F2-E2F8ED512AB6}"/>
              </a:ext>
            </a:extLst>
          </p:cNvPr>
          <p:cNvSpPr>
            <a:spLocks noGrp="1"/>
          </p:cNvSpPr>
          <p:nvPr>
            <p:ph type="sldNum" sz="quarter" idx="12"/>
          </p:nvPr>
        </p:nvSpPr>
        <p:spPr/>
        <p:txBody>
          <a:bodyPr/>
          <a:lstStyle/>
          <a:p>
            <a:fld id="{0778C724-3839-4D76-A707-B4C23905D055}" type="slidenum">
              <a:rPr lang="en-US" smtClean="0"/>
              <a:t>64</a:t>
            </a:fld>
            <a:endParaRPr lang="en-US"/>
          </a:p>
        </p:txBody>
      </p:sp>
      <p:pic>
        <p:nvPicPr>
          <p:cNvPr id="1026" name="Picture 2">
            <a:extLst>
              <a:ext uri="{FF2B5EF4-FFF2-40B4-BE49-F238E27FC236}">
                <a16:creationId xmlns:a16="http://schemas.microsoft.com/office/drawing/2014/main" id="{0F35C156-0D3F-4691-9C16-3364642ED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430" y="2936131"/>
            <a:ext cx="8489139" cy="333052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61E3EABF-4B55-7C9A-2CCE-8A381383268A}"/>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19909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866C-FB3D-4B24-B0A4-216390F7B670}"/>
              </a:ext>
            </a:extLst>
          </p:cNvPr>
          <p:cNvSpPr>
            <a:spLocks noGrp="1"/>
          </p:cNvSpPr>
          <p:nvPr>
            <p:ph type="title"/>
          </p:nvPr>
        </p:nvSpPr>
        <p:spPr/>
        <p:txBody>
          <a:bodyPr/>
          <a:lstStyle/>
          <a:p>
            <a:r>
              <a:rPr lang="en-US" dirty="0">
                <a:latin typeface="+mn-lt"/>
              </a:rPr>
              <a:t>Chirp Spread Spectrum</a:t>
            </a:r>
          </a:p>
        </p:txBody>
      </p:sp>
      <p:sp>
        <p:nvSpPr>
          <p:cNvPr id="3" name="Content Placeholder 2">
            <a:extLst>
              <a:ext uri="{FF2B5EF4-FFF2-40B4-BE49-F238E27FC236}">
                <a16:creationId xmlns:a16="http://schemas.microsoft.com/office/drawing/2014/main" id="{65E13252-38BE-4EAD-AC40-718D08DC9EC6}"/>
              </a:ext>
            </a:extLst>
          </p:cNvPr>
          <p:cNvSpPr>
            <a:spLocks noGrp="1"/>
          </p:cNvSpPr>
          <p:nvPr>
            <p:ph idx="1"/>
          </p:nvPr>
        </p:nvSpPr>
        <p:spPr/>
        <p:txBody>
          <a:bodyPr/>
          <a:lstStyle/>
          <a:p>
            <a:r>
              <a:rPr lang="en-US" dirty="0">
                <a:latin typeface="+mj-lt"/>
              </a:rPr>
              <a:t>Data is modulated in the starting and ending points of chirp</a:t>
            </a:r>
          </a:p>
          <a:p>
            <a:pPr lvl="1"/>
            <a:r>
              <a:rPr lang="en-US" dirty="0">
                <a:latin typeface="+mj-lt"/>
              </a:rPr>
              <a:t>Frequency increases linearly, modulo bounds of the channel</a:t>
            </a:r>
          </a:p>
        </p:txBody>
      </p:sp>
      <p:sp>
        <p:nvSpPr>
          <p:cNvPr id="4" name="Slide Number Placeholder 3">
            <a:extLst>
              <a:ext uri="{FF2B5EF4-FFF2-40B4-BE49-F238E27FC236}">
                <a16:creationId xmlns:a16="http://schemas.microsoft.com/office/drawing/2014/main" id="{62A439E0-E321-4CB9-B16F-AA7FCC2C1580}"/>
              </a:ext>
            </a:extLst>
          </p:cNvPr>
          <p:cNvSpPr>
            <a:spLocks noGrp="1"/>
          </p:cNvSpPr>
          <p:nvPr>
            <p:ph type="sldNum" sz="quarter" idx="12"/>
          </p:nvPr>
        </p:nvSpPr>
        <p:spPr/>
        <p:txBody>
          <a:bodyPr/>
          <a:lstStyle/>
          <a:p>
            <a:fld id="{0778C724-3839-4D76-A707-B4C23905D055}" type="slidenum">
              <a:rPr lang="en-US" smtClean="0"/>
              <a:t>65</a:t>
            </a:fld>
            <a:endParaRPr lang="en-US"/>
          </a:p>
        </p:txBody>
      </p:sp>
      <p:pic>
        <p:nvPicPr>
          <p:cNvPr id="2050" name="Picture 2">
            <a:extLst>
              <a:ext uri="{FF2B5EF4-FFF2-40B4-BE49-F238E27FC236}">
                <a16:creationId xmlns:a16="http://schemas.microsoft.com/office/drawing/2014/main" id="{62C2BE38-7D43-4E36-951A-27413F01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47764"/>
            <a:ext cx="10601325" cy="239077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67B3B08B-7A98-D04F-AEE7-D10BF1CDAC0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93509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144B-88E8-46F1-B15D-457A2CEDE5F2}"/>
              </a:ext>
            </a:extLst>
          </p:cNvPr>
          <p:cNvSpPr>
            <a:spLocks noGrp="1"/>
          </p:cNvSpPr>
          <p:nvPr>
            <p:ph type="title"/>
          </p:nvPr>
        </p:nvSpPr>
        <p:spPr/>
        <p:txBody>
          <a:bodyPr>
            <a:normAutofit/>
          </a:bodyPr>
          <a:lstStyle/>
          <a:p>
            <a:r>
              <a:rPr lang="en-US" dirty="0">
                <a:latin typeface="+mn-lt"/>
              </a:rPr>
              <a:t>Spreading factor of CSS modulation</a:t>
            </a:r>
          </a:p>
        </p:txBody>
      </p:sp>
      <p:sp>
        <p:nvSpPr>
          <p:cNvPr id="3" name="Content Placeholder 2">
            <a:extLst>
              <a:ext uri="{FF2B5EF4-FFF2-40B4-BE49-F238E27FC236}">
                <a16:creationId xmlns:a16="http://schemas.microsoft.com/office/drawing/2014/main" id="{00527F54-6362-46D1-8DC5-C0FA91A2A01D}"/>
              </a:ext>
            </a:extLst>
          </p:cNvPr>
          <p:cNvSpPr>
            <a:spLocks noGrp="1"/>
          </p:cNvSpPr>
          <p:nvPr>
            <p:ph idx="1"/>
          </p:nvPr>
        </p:nvSpPr>
        <p:spPr>
          <a:xfrm>
            <a:off x="609600" y="1375837"/>
            <a:ext cx="10972800" cy="1979612"/>
          </a:xfrm>
        </p:spPr>
        <p:txBody>
          <a:bodyPr>
            <a:normAutofit fontScale="92500" lnSpcReduction="10000"/>
          </a:bodyPr>
          <a:lstStyle/>
          <a:p>
            <a:r>
              <a:rPr lang="en-US" dirty="0">
                <a:latin typeface="+mj-lt"/>
              </a:rPr>
              <a:t>Spreading Factor is essentially the rate-of-change of frequency</a:t>
            </a:r>
          </a:p>
          <a:p>
            <a:pPr lvl="1"/>
            <a:r>
              <a:rPr lang="en-US" dirty="0">
                <a:latin typeface="+mj-lt"/>
              </a:rPr>
              <a:t>Slope of the line</a:t>
            </a:r>
          </a:p>
          <a:p>
            <a:pPr lvl="1"/>
            <a:r>
              <a:rPr lang="en-US" dirty="0">
                <a:latin typeface="+mj-lt"/>
              </a:rPr>
              <a:t>Lower values of spreading factor (steeper slope) are faster data rate</a:t>
            </a:r>
          </a:p>
          <a:p>
            <a:r>
              <a:rPr lang="en-US" dirty="0">
                <a:latin typeface="+mj-lt"/>
              </a:rPr>
              <a:t>Important: different spreading factors are (mostly) orthogonal!</a:t>
            </a:r>
          </a:p>
          <a:p>
            <a:pPr lvl="1"/>
            <a:r>
              <a:rPr lang="en-US" dirty="0">
                <a:latin typeface="+mj-lt"/>
              </a:rPr>
              <a:t>Two can overlap in time, space, and channel without a collision</a:t>
            </a:r>
          </a:p>
        </p:txBody>
      </p:sp>
      <p:sp>
        <p:nvSpPr>
          <p:cNvPr id="4" name="Slide Number Placeholder 3">
            <a:extLst>
              <a:ext uri="{FF2B5EF4-FFF2-40B4-BE49-F238E27FC236}">
                <a16:creationId xmlns:a16="http://schemas.microsoft.com/office/drawing/2014/main" id="{325C317B-BB75-4410-A1B5-1DCDAA6844B0}"/>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3074" name="Picture 2">
            <a:extLst>
              <a:ext uri="{FF2B5EF4-FFF2-40B4-BE49-F238E27FC236}">
                <a16:creationId xmlns:a16="http://schemas.microsoft.com/office/drawing/2014/main" id="{168AEC84-80ED-4342-B93A-8E991B6ECC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1" t="3898" r="6452" b="4915"/>
          <a:stretch/>
        </p:blipFill>
        <p:spPr bwMode="auto">
          <a:xfrm>
            <a:off x="2686928" y="3429000"/>
            <a:ext cx="5668695" cy="318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001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144B-88E8-46F1-B15D-457A2CEDE5F2}"/>
              </a:ext>
            </a:extLst>
          </p:cNvPr>
          <p:cNvSpPr>
            <a:spLocks noGrp="1"/>
          </p:cNvSpPr>
          <p:nvPr>
            <p:ph type="title"/>
          </p:nvPr>
        </p:nvSpPr>
        <p:spPr/>
        <p:txBody>
          <a:bodyPr>
            <a:normAutofit/>
          </a:bodyPr>
          <a:lstStyle/>
          <a:p>
            <a:r>
              <a:rPr lang="en-US" dirty="0">
                <a:latin typeface="+mn-lt"/>
              </a:rPr>
              <a:t>Overview of CSS (brief video)</a:t>
            </a:r>
          </a:p>
        </p:txBody>
      </p:sp>
      <p:sp>
        <p:nvSpPr>
          <p:cNvPr id="4" name="Slide Number Placeholder 3">
            <a:extLst>
              <a:ext uri="{FF2B5EF4-FFF2-40B4-BE49-F238E27FC236}">
                <a16:creationId xmlns:a16="http://schemas.microsoft.com/office/drawing/2014/main" id="{325C317B-BB75-4410-A1B5-1DCDAA6844B0}"/>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7" name="LoRa CHIRP.mp4" descr="LoRa CHIRP.mp4">
            <a:hlinkClick r:id="" action="ppaction://media"/>
            <a:extLst>
              <a:ext uri="{FF2B5EF4-FFF2-40B4-BE49-F238E27FC236}">
                <a16:creationId xmlns:a16="http://schemas.microsoft.com/office/drawing/2014/main" id="{0150597D-FA90-AFBB-F9D7-D10A284CF5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2332" y="1480974"/>
            <a:ext cx="8667335" cy="4875376"/>
          </a:xfrm>
          <a:prstGeom prst="rect">
            <a:avLst/>
          </a:prstGeom>
        </p:spPr>
      </p:pic>
      <p:sp>
        <p:nvSpPr>
          <p:cNvPr id="3" name="Footer Placeholder 1">
            <a:extLst>
              <a:ext uri="{FF2B5EF4-FFF2-40B4-BE49-F238E27FC236}">
                <a16:creationId xmlns:a16="http://schemas.microsoft.com/office/drawing/2014/main" id="{7135A7E7-E1D3-2B61-C24D-06296AAC352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928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1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4E37-F4D1-488E-BE93-29C08CE3D813}"/>
              </a:ext>
            </a:extLst>
          </p:cNvPr>
          <p:cNvSpPr>
            <a:spLocks noGrp="1"/>
          </p:cNvSpPr>
          <p:nvPr>
            <p:ph type="title"/>
          </p:nvPr>
        </p:nvSpPr>
        <p:spPr/>
        <p:txBody>
          <a:bodyPr/>
          <a:lstStyle/>
          <a:p>
            <a:r>
              <a:rPr lang="en-US" dirty="0">
                <a:latin typeface="+mn-lt"/>
              </a:rPr>
              <a:t>Channel allocation for LoRa</a:t>
            </a:r>
          </a:p>
        </p:txBody>
      </p:sp>
      <p:sp>
        <p:nvSpPr>
          <p:cNvPr id="3" name="Content Placeholder 2">
            <a:extLst>
              <a:ext uri="{FF2B5EF4-FFF2-40B4-BE49-F238E27FC236}">
                <a16:creationId xmlns:a16="http://schemas.microsoft.com/office/drawing/2014/main" id="{CE878D8A-523C-432C-85F5-9B2DE681C122}"/>
              </a:ext>
            </a:extLst>
          </p:cNvPr>
          <p:cNvSpPr>
            <a:spLocks noGrp="1"/>
          </p:cNvSpPr>
          <p:nvPr>
            <p:ph idx="1"/>
          </p:nvPr>
        </p:nvSpPr>
        <p:spPr>
          <a:xfrm>
            <a:off x="537257" y="4010024"/>
            <a:ext cx="10972800" cy="2482851"/>
          </a:xfrm>
        </p:spPr>
        <p:txBody>
          <a:bodyPr>
            <a:normAutofit/>
          </a:bodyPr>
          <a:lstStyle/>
          <a:p>
            <a:r>
              <a:rPr lang="en-US" dirty="0">
                <a:latin typeface="+mj-lt"/>
              </a:rPr>
              <a:t>Sixty-four, 125 kHz uplink channels</a:t>
            </a:r>
          </a:p>
          <a:p>
            <a:pPr lvl="1"/>
            <a:r>
              <a:rPr lang="en-US" dirty="0">
                <a:latin typeface="+mj-lt"/>
              </a:rPr>
              <a:t>Frequency Hopping over the 64 uplink channels</a:t>
            </a:r>
          </a:p>
          <a:p>
            <a:pPr lvl="1"/>
            <a:r>
              <a:rPr lang="en-US" dirty="0">
                <a:latin typeface="+mj-lt"/>
              </a:rPr>
              <a:t>Plus eight, 500 kHz overlapping uplink channels (not well used in practice)</a:t>
            </a:r>
          </a:p>
          <a:p>
            <a:pPr lvl="1"/>
            <a:endParaRPr lang="en-US" dirty="0">
              <a:latin typeface="+mj-lt"/>
            </a:endParaRPr>
          </a:p>
          <a:p>
            <a:r>
              <a:rPr lang="en-US" dirty="0">
                <a:latin typeface="+mj-lt"/>
              </a:rPr>
              <a:t>Eight, 500 kHz downlink channels</a:t>
            </a:r>
          </a:p>
        </p:txBody>
      </p:sp>
      <p:sp>
        <p:nvSpPr>
          <p:cNvPr id="4" name="Slide Number Placeholder 3">
            <a:extLst>
              <a:ext uri="{FF2B5EF4-FFF2-40B4-BE49-F238E27FC236}">
                <a16:creationId xmlns:a16="http://schemas.microsoft.com/office/drawing/2014/main" id="{DE73FD3B-144B-46D6-A962-180B6C53DB6C}"/>
              </a:ext>
            </a:extLst>
          </p:cNvPr>
          <p:cNvSpPr>
            <a:spLocks noGrp="1"/>
          </p:cNvSpPr>
          <p:nvPr>
            <p:ph type="sldNum" sz="quarter" idx="12"/>
          </p:nvPr>
        </p:nvSpPr>
        <p:spPr/>
        <p:txBody>
          <a:bodyPr/>
          <a:lstStyle/>
          <a:p>
            <a:fld id="{0778C724-3839-4D76-A707-B4C23905D055}" type="slidenum">
              <a:rPr lang="en-US" smtClean="0"/>
              <a:t>68</a:t>
            </a:fld>
            <a:endParaRPr lang="en-US"/>
          </a:p>
        </p:txBody>
      </p:sp>
      <p:pic>
        <p:nvPicPr>
          <p:cNvPr id="12" name="Picture 11">
            <a:extLst>
              <a:ext uri="{FF2B5EF4-FFF2-40B4-BE49-F238E27FC236}">
                <a16:creationId xmlns:a16="http://schemas.microsoft.com/office/drawing/2014/main" id="{F385164B-BAF1-4CC9-8D9A-D3004A9219AD}"/>
              </a:ext>
            </a:extLst>
          </p:cNvPr>
          <p:cNvPicPr>
            <a:picLocks noChangeAspect="1"/>
          </p:cNvPicPr>
          <p:nvPr/>
        </p:nvPicPr>
        <p:blipFill>
          <a:blip r:embed="rId2"/>
          <a:stretch>
            <a:fillRect/>
          </a:stretch>
        </p:blipFill>
        <p:spPr>
          <a:xfrm>
            <a:off x="1407279" y="1690688"/>
            <a:ext cx="9232755" cy="2052245"/>
          </a:xfrm>
          <a:prstGeom prst="rect">
            <a:avLst/>
          </a:prstGeom>
        </p:spPr>
      </p:pic>
      <p:sp>
        <p:nvSpPr>
          <p:cNvPr id="5" name="Footer Placeholder 1">
            <a:extLst>
              <a:ext uri="{FF2B5EF4-FFF2-40B4-BE49-F238E27FC236}">
                <a16:creationId xmlns:a16="http://schemas.microsoft.com/office/drawing/2014/main" id="{3BD65118-8926-DEC6-656A-CFD45772AC51}"/>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33381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D567-2710-4905-8B85-C712A93EF71C}"/>
              </a:ext>
            </a:extLst>
          </p:cNvPr>
          <p:cNvSpPr>
            <a:spLocks noGrp="1"/>
          </p:cNvSpPr>
          <p:nvPr>
            <p:ph type="title"/>
          </p:nvPr>
        </p:nvSpPr>
        <p:spPr/>
        <p:txBody>
          <a:bodyPr/>
          <a:lstStyle/>
          <a:p>
            <a:r>
              <a:rPr lang="en-US" dirty="0" err="1">
                <a:latin typeface="+mn-lt"/>
              </a:rPr>
              <a:t>LoRa</a:t>
            </a:r>
            <a:r>
              <a:rPr lang="en-US" dirty="0">
                <a:latin typeface="+mn-lt"/>
              </a:rPr>
              <a:t> data rates</a:t>
            </a:r>
          </a:p>
        </p:txBody>
      </p:sp>
      <p:graphicFrame>
        <p:nvGraphicFramePr>
          <p:cNvPr id="5" name="Table 5">
            <a:extLst>
              <a:ext uri="{FF2B5EF4-FFF2-40B4-BE49-F238E27FC236}">
                <a16:creationId xmlns:a16="http://schemas.microsoft.com/office/drawing/2014/main" id="{24068207-08DB-4D93-8CFF-DD8273B5783E}"/>
              </a:ext>
            </a:extLst>
          </p:cNvPr>
          <p:cNvGraphicFramePr>
            <a:graphicFrameLocks noGrp="1"/>
          </p:cNvGraphicFramePr>
          <p:nvPr>
            <p:ph idx="1"/>
          </p:nvPr>
        </p:nvGraphicFramePr>
        <p:xfrm>
          <a:off x="5935124" y="571500"/>
          <a:ext cx="5649279" cy="5715000"/>
        </p:xfrm>
        <a:graphic>
          <a:graphicData uri="http://schemas.openxmlformats.org/drawingml/2006/table">
            <a:tbl>
              <a:tblPr firstRow="1">
                <a:tableStyleId>{073A0DAA-6AF3-43AB-8588-CEC1D06C72B9}</a:tableStyleId>
              </a:tblPr>
              <a:tblGrid>
                <a:gridCol w="2135505">
                  <a:extLst>
                    <a:ext uri="{9D8B030D-6E8A-4147-A177-3AD203B41FA5}">
                      <a16:colId xmlns:a16="http://schemas.microsoft.com/office/drawing/2014/main" val="1037620294"/>
                    </a:ext>
                  </a:extLst>
                </a:gridCol>
                <a:gridCol w="2205355">
                  <a:extLst>
                    <a:ext uri="{9D8B030D-6E8A-4147-A177-3AD203B41FA5}">
                      <a16:colId xmlns:a16="http://schemas.microsoft.com/office/drawing/2014/main" val="2867178045"/>
                    </a:ext>
                  </a:extLst>
                </a:gridCol>
                <a:gridCol w="1308419">
                  <a:extLst>
                    <a:ext uri="{9D8B030D-6E8A-4147-A177-3AD203B41FA5}">
                      <a16:colId xmlns:a16="http://schemas.microsoft.com/office/drawing/2014/main" val="2651060508"/>
                    </a:ext>
                  </a:extLst>
                </a:gridCol>
              </a:tblGrid>
              <a:tr h="375920">
                <a:tc>
                  <a:txBody>
                    <a:bodyPr/>
                    <a:lstStyle/>
                    <a:p>
                      <a:r>
                        <a:rPr lang="en-US" sz="1900" dirty="0">
                          <a:solidFill>
                            <a:schemeClr val="tx1"/>
                          </a:solidFill>
                        </a:rPr>
                        <a:t>Data Rate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Spreading 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Bit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696900"/>
                  </a:ext>
                </a:extLst>
              </a:tr>
              <a:tr h="375920">
                <a:tc gridSpan="3">
                  <a:txBody>
                    <a:bodyPr/>
                    <a:lstStyle/>
                    <a:p>
                      <a:r>
                        <a:rPr lang="en-US" sz="1900" i="1" dirty="0">
                          <a:solidFill>
                            <a:schemeClr val="tx1"/>
                          </a:solidFill>
                        </a:rPr>
                        <a:t>125 kHz Uplink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042396"/>
                  </a:ext>
                </a:extLst>
              </a:tr>
              <a:tr h="375920">
                <a:tc>
                  <a:txBody>
                    <a:bodyPr/>
                    <a:lstStyle/>
                    <a:p>
                      <a:r>
                        <a:rPr lang="en-US" sz="19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SF10,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980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1639653"/>
                  </a:ext>
                </a:extLst>
              </a:tr>
              <a:tr h="375920">
                <a:tc>
                  <a:txBody>
                    <a:bodyPr/>
                    <a:lstStyle/>
                    <a:p>
                      <a:r>
                        <a:rPr lang="en-US" sz="19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SF9,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1760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064749"/>
                  </a:ext>
                </a:extLst>
              </a:tr>
              <a:tr h="375920">
                <a:tc>
                  <a:txBody>
                    <a:bodyPr/>
                    <a:lstStyle/>
                    <a:p>
                      <a:r>
                        <a:rPr lang="en-US" sz="19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SF8,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3125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0140506"/>
                  </a:ext>
                </a:extLst>
              </a:tr>
              <a:tr h="375920">
                <a:tc>
                  <a:txBody>
                    <a:bodyPr/>
                    <a:lstStyle/>
                    <a:p>
                      <a:r>
                        <a:rPr lang="en-US" sz="19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SF7, 125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5470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53883"/>
                  </a:ext>
                </a:extLst>
              </a:tr>
              <a:tr h="375920">
                <a:tc gridSpan="3">
                  <a:txBody>
                    <a:bodyPr/>
                    <a:lstStyle/>
                    <a:p>
                      <a:r>
                        <a:rPr lang="en-US" sz="1900" i="1" dirty="0">
                          <a:solidFill>
                            <a:schemeClr val="tx1"/>
                          </a:solidFill>
                        </a:rPr>
                        <a:t>500 kHz Uplink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8340748"/>
                  </a:ext>
                </a:extLst>
              </a:tr>
              <a:tr h="375920">
                <a:tc>
                  <a:txBody>
                    <a:bodyPr/>
                    <a:lstStyle/>
                    <a:p>
                      <a:r>
                        <a:rPr lang="en-US" sz="19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SF8,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12500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111736"/>
                  </a:ext>
                </a:extLst>
              </a:tr>
              <a:tr h="375920">
                <a:tc gridSpan="3">
                  <a:txBody>
                    <a:bodyPr/>
                    <a:lstStyle/>
                    <a:p>
                      <a:r>
                        <a:rPr lang="en-US" sz="1900" i="1" dirty="0">
                          <a:solidFill>
                            <a:schemeClr val="tx1"/>
                          </a:solidFill>
                        </a:rPr>
                        <a:t>500 kHz Downlink 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8279253"/>
                  </a:ext>
                </a:extLst>
              </a:tr>
              <a:tr h="375920">
                <a:tc>
                  <a:txBody>
                    <a:bodyPr/>
                    <a:lstStyle/>
                    <a:p>
                      <a:r>
                        <a:rPr lang="en-US" sz="19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SF12,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980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618351"/>
                  </a:ext>
                </a:extLst>
              </a:tr>
              <a:tr h="375920">
                <a:tc>
                  <a:txBody>
                    <a:bodyPr/>
                    <a:lstStyle/>
                    <a:p>
                      <a:r>
                        <a:rPr lang="en-US" sz="19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SF11,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1760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777717"/>
                  </a:ext>
                </a:extLst>
              </a:tr>
              <a:tr h="375920">
                <a:tc>
                  <a:txBody>
                    <a:bodyPr/>
                    <a:lstStyle/>
                    <a:p>
                      <a:r>
                        <a:rPr lang="en-US" sz="19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SF10,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3900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37645"/>
                  </a:ext>
                </a:extLst>
              </a:tr>
              <a:tr h="375920">
                <a:tc>
                  <a:txBody>
                    <a:bodyPr/>
                    <a:lstStyle/>
                    <a:p>
                      <a:r>
                        <a:rPr lang="en-US" sz="190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SF9,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7000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9529547"/>
                  </a:ext>
                </a:extLst>
              </a:tr>
              <a:tr h="375920">
                <a:tc>
                  <a:txBody>
                    <a:bodyPr/>
                    <a:lstStyle/>
                    <a:p>
                      <a:r>
                        <a:rPr lang="en-US" sz="19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SF8,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12500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425536"/>
                  </a:ext>
                </a:extLst>
              </a:tr>
              <a:tr h="375920">
                <a:tc>
                  <a:txBody>
                    <a:bodyPr/>
                    <a:lstStyle/>
                    <a:p>
                      <a:r>
                        <a:rPr lang="en-US" sz="190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SF7, 500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900" dirty="0">
                          <a:solidFill>
                            <a:schemeClr val="tx1"/>
                          </a:solidFill>
                        </a:rPr>
                        <a:t>21900 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7868986"/>
                  </a:ext>
                </a:extLst>
              </a:tr>
            </a:tbl>
          </a:graphicData>
        </a:graphic>
      </p:graphicFrame>
      <p:sp>
        <p:nvSpPr>
          <p:cNvPr id="4" name="Slide Number Placeholder 3">
            <a:extLst>
              <a:ext uri="{FF2B5EF4-FFF2-40B4-BE49-F238E27FC236}">
                <a16:creationId xmlns:a16="http://schemas.microsoft.com/office/drawing/2014/main" id="{46750E71-27C0-4B67-80DA-DACF38A18ADB}"/>
              </a:ext>
            </a:extLst>
          </p:cNvPr>
          <p:cNvSpPr>
            <a:spLocks noGrp="1"/>
          </p:cNvSpPr>
          <p:nvPr>
            <p:ph type="sldNum" sz="quarter" idx="12"/>
          </p:nvPr>
        </p:nvSpPr>
        <p:spPr/>
        <p:txBody>
          <a:bodyPr/>
          <a:lstStyle/>
          <a:p>
            <a:fld id="{0778C724-3839-4D76-A707-B4C23905D055}" type="slidenum">
              <a:rPr lang="en-US" smtClean="0"/>
              <a:t>69</a:t>
            </a:fld>
            <a:endParaRPr lang="en-US"/>
          </a:p>
        </p:txBody>
      </p:sp>
      <p:sp>
        <p:nvSpPr>
          <p:cNvPr id="6" name="Content Placeholder 2">
            <a:extLst>
              <a:ext uri="{FF2B5EF4-FFF2-40B4-BE49-F238E27FC236}">
                <a16:creationId xmlns:a16="http://schemas.microsoft.com/office/drawing/2014/main" id="{94E75AAA-0C10-451B-A9A3-1E48774F3C25}"/>
              </a:ext>
            </a:extLst>
          </p:cNvPr>
          <p:cNvSpPr txBox="1">
            <a:spLocks/>
          </p:cNvSpPr>
          <p:nvPr/>
        </p:nvSpPr>
        <p:spPr>
          <a:xfrm>
            <a:off x="713104" y="1930791"/>
            <a:ext cx="4789905" cy="3443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Data rate depend on channel in use, spreading factor</a:t>
            </a:r>
          </a:p>
          <a:p>
            <a:r>
              <a:rPr lang="en-US" dirty="0">
                <a:latin typeface="+mj-lt"/>
              </a:rPr>
              <a:t>64-channel uplink</a:t>
            </a:r>
          </a:p>
          <a:p>
            <a:pPr lvl="1"/>
            <a:r>
              <a:rPr lang="en-US" dirty="0">
                <a:latin typeface="+mj-lt"/>
              </a:rPr>
              <a:t>1-5 kbps data rate</a:t>
            </a:r>
          </a:p>
          <a:p>
            <a:pPr marL="457200" lvl="1" indent="0">
              <a:buNone/>
            </a:pPr>
            <a:endParaRPr lang="en-US" dirty="0"/>
          </a:p>
        </p:txBody>
      </p:sp>
      <p:sp>
        <p:nvSpPr>
          <p:cNvPr id="3" name="Footer Placeholder 1">
            <a:extLst>
              <a:ext uri="{FF2B5EF4-FFF2-40B4-BE49-F238E27FC236}">
                <a16:creationId xmlns:a16="http://schemas.microsoft.com/office/drawing/2014/main" id="{562CE553-A8AF-6C86-D26F-5CC0B3AB786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2860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1725D-67F5-BE95-7BE4-BA28F063CF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4E5B8-74CA-3433-9DB8-D3A6B041C0B4}"/>
              </a:ext>
            </a:extLst>
          </p:cNvPr>
          <p:cNvSpPr>
            <a:spLocks noGrp="1"/>
          </p:cNvSpPr>
          <p:nvPr>
            <p:ph type="title"/>
          </p:nvPr>
        </p:nvSpPr>
        <p:spPr>
          <a:xfrm>
            <a:off x="838200" y="557190"/>
            <a:ext cx="10515600" cy="1840010"/>
          </a:xfrm>
        </p:spPr>
        <p:txBody>
          <a:bodyPr vert="horz" lIns="91440" tIns="45720" rIns="91440" bIns="45720" rtlCol="0" anchor="ctr">
            <a:normAutofit/>
          </a:bodyPr>
          <a:lstStyle/>
          <a:p>
            <a:r>
              <a:rPr lang="en-US" sz="5200" kern="1200">
                <a:solidFill>
                  <a:schemeClr val="tx1"/>
                </a:solidFill>
                <a:latin typeface="+mj-lt"/>
                <a:ea typeface="+mj-ea"/>
                <a:cs typeface="+mj-cs"/>
              </a:rPr>
              <a:t>What does the term radio means?</a:t>
            </a:r>
          </a:p>
        </p:txBody>
      </p:sp>
      <p:pic>
        <p:nvPicPr>
          <p:cNvPr id="16" name="Picture 15" descr="An old radio with knobs and dials&#10;&#10;Description automatically generated">
            <a:extLst>
              <a:ext uri="{FF2B5EF4-FFF2-40B4-BE49-F238E27FC236}">
                <a16:creationId xmlns:a16="http://schemas.microsoft.com/office/drawing/2014/main" id="{15DC3755-D71C-BEB2-37EC-82DD1FCF09C1}"/>
              </a:ext>
            </a:extLst>
          </p:cNvPr>
          <p:cNvPicPr>
            <a:picLocks noChangeAspect="1"/>
          </p:cNvPicPr>
          <p:nvPr/>
        </p:nvPicPr>
        <p:blipFill rotWithShape="1">
          <a:blip r:embed="rId3"/>
          <a:srcRect l="18181" r="6045" b="3"/>
          <a:stretch/>
        </p:blipFill>
        <p:spPr>
          <a:xfrm>
            <a:off x="182787" y="2558694"/>
            <a:ext cx="2827865" cy="3731891"/>
          </a:xfrm>
          <a:prstGeom prst="rect">
            <a:avLst/>
          </a:prstGeom>
        </p:spPr>
      </p:pic>
      <p:pic>
        <p:nvPicPr>
          <p:cNvPr id="14" name="Picture 13" descr="A close-up of a radio&#10;&#10;Description automatically generated">
            <a:extLst>
              <a:ext uri="{FF2B5EF4-FFF2-40B4-BE49-F238E27FC236}">
                <a16:creationId xmlns:a16="http://schemas.microsoft.com/office/drawing/2014/main" id="{933B4A86-FB40-6B5D-613C-DDC53855ABC6}"/>
              </a:ext>
            </a:extLst>
          </p:cNvPr>
          <p:cNvPicPr>
            <a:picLocks noChangeAspect="1"/>
          </p:cNvPicPr>
          <p:nvPr/>
        </p:nvPicPr>
        <p:blipFill rotWithShape="1">
          <a:blip r:embed="rId4"/>
          <a:srcRect l="13240" r="10987" b="3"/>
          <a:stretch/>
        </p:blipFill>
        <p:spPr>
          <a:xfrm>
            <a:off x="3180760" y="2558694"/>
            <a:ext cx="2827865" cy="3731891"/>
          </a:xfrm>
          <a:prstGeom prst="rect">
            <a:avLst/>
          </a:prstGeom>
        </p:spPr>
      </p:pic>
      <p:pic>
        <p:nvPicPr>
          <p:cNvPr id="7" name="Picture 6" descr="A rectangular radio on a table&#10;&#10;Description automatically generated">
            <a:extLst>
              <a:ext uri="{FF2B5EF4-FFF2-40B4-BE49-F238E27FC236}">
                <a16:creationId xmlns:a16="http://schemas.microsoft.com/office/drawing/2014/main" id="{AB36AB35-2594-41CB-FF82-CB9C5FCD24AE}"/>
              </a:ext>
            </a:extLst>
          </p:cNvPr>
          <p:cNvPicPr>
            <a:picLocks noChangeAspect="1"/>
          </p:cNvPicPr>
          <p:nvPr/>
        </p:nvPicPr>
        <p:blipFill rotWithShape="1">
          <a:blip r:embed="rId5"/>
          <a:srcRect l="13305" r="10921" b="3"/>
          <a:stretch/>
        </p:blipFill>
        <p:spPr>
          <a:xfrm>
            <a:off x="6178733" y="2558694"/>
            <a:ext cx="2827865" cy="3731891"/>
          </a:xfrm>
          <a:prstGeom prst="rect">
            <a:avLst/>
          </a:prstGeom>
        </p:spPr>
      </p:pic>
      <p:pic>
        <p:nvPicPr>
          <p:cNvPr id="12" name="Picture 11" descr="A wooden radio with a clock and a round speaker&#10;&#10;Description automatically generated">
            <a:extLst>
              <a:ext uri="{FF2B5EF4-FFF2-40B4-BE49-F238E27FC236}">
                <a16:creationId xmlns:a16="http://schemas.microsoft.com/office/drawing/2014/main" id="{AFCEBF96-AF8F-719C-54C6-88B7F2EA6AFA}"/>
              </a:ext>
            </a:extLst>
          </p:cNvPr>
          <p:cNvPicPr>
            <a:picLocks noChangeAspect="1"/>
          </p:cNvPicPr>
          <p:nvPr/>
        </p:nvPicPr>
        <p:blipFill rotWithShape="1">
          <a:blip r:embed="rId6"/>
          <a:srcRect l="17036" r="7190" b="3"/>
          <a:stretch/>
        </p:blipFill>
        <p:spPr>
          <a:xfrm>
            <a:off x="9176706" y="2558694"/>
            <a:ext cx="2827865" cy="3731891"/>
          </a:xfrm>
          <a:prstGeom prst="rect">
            <a:avLst/>
          </a:prstGeom>
        </p:spPr>
      </p:pic>
      <p:sp>
        <p:nvSpPr>
          <p:cNvPr id="8" name="Slide Number Placeholder 7">
            <a:extLst>
              <a:ext uri="{FF2B5EF4-FFF2-40B4-BE49-F238E27FC236}">
                <a16:creationId xmlns:a16="http://schemas.microsoft.com/office/drawing/2014/main" id="{6478EF44-194A-D896-3D01-20E3BFA7492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87B7451-1438-CB4A-8106-82A64F1C7D7B}" type="slidenum">
              <a:rPr lang="en-US" sz="1200" smtClean="0"/>
              <a:pPr>
                <a:spcAft>
                  <a:spcPts val="600"/>
                </a:spcAft>
              </a:pPr>
              <a:t>7</a:t>
            </a:fld>
            <a:endParaRPr lang="en-US" sz="1200"/>
          </a:p>
        </p:txBody>
      </p:sp>
    </p:spTree>
    <p:extLst>
      <p:ext uri="{BB962C8B-B14F-4D97-AF65-F5344CB8AC3E}">
        <p14:creationId xmlns:p14="http://schemas.microsoft.com/office/powerpoint/2010/main" val="143681292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4B05-2C1A-4DE3-9218-A31B40323A3D}"/>
              </a:ext>
            </a:extLst>
          </p:cNvPr>
          <p:cNvSpPr>
            <a:spLocks noGrp="1"/>
          </p:cNvSpPr>
          <p:nvPr>
            <p:ph type="title"/>
          </p:nvPr>
        </p:nvSpPr>
        <p:spPr/>
        <p:txBody>
          <a:bodyPr/>
          <a:lstStyle/>
          <a:p>
            <a:r>
              <a:rPr lang="en-US" dirty="0"/>
              <a:t>LoRa transmissions are received on gateway</a:t>
            </a:r>
          </a:p>
        </p:txBody>
      </p:sp>
      <p:sp>
        <p:nvSpPr>
          <p:cNvPr id="3" name="Content Placeholder 2">
            <a:extLst>
              <a:ext uri="{FF2B5EF4-FFF2-40B4-BE49-F238E27FC236}">
                <a16:creationId xmlns:a16="http://schemas.microsoft.com/office/drawing/2014/main" id="{8450A489-94A6-42AE-82A0-D76B40342CA4}"/>
              </a:ext>
            </a:extLst>
          </p:cNvPr>
          <p:cNvSpPr>
            <a:spLocks noGrp="1"/>
          </p:cNvSpPr>
          <p:nvPr>
            <p:ph idx="1"/>
          </p:nvPr>
        </p:nvSpPr>
        <p:spPr/>
        <p:txBody>
          <a:bodyPr/>
          <a:lstStyle/>
          <a:p>
            <a:r>
              <a:rPr lang="en-US" dirty="0">
                <a:latin typeface="+mj-lt"/>
              </a:rPr>
              <a:t>No synchronization with the end devices</a:t>
            </a:r>
          </a:p>
          <a:p>
            <a:r>
              <a:rPr lang="en-US" dirty="0">
                <a:latin typeface="+mj-lt"/>
              </a:rPr>
              <a:t>Instead listen to entire bandwidth simultaneously (12 MHz total)</a:t>
            </a:r>
          </a:p>
          <a:p>
            <a:pPr lvl="1"/>
            <a:r>
              <a:rPr lang="en-US" dirty="0">
                <a:latin typeface="+mj-lt"/>
              </a:rPr>
              <a:t>Recognize preambles and allocate a hardware to decode packet</a:t>
            </a:r>
          </a:p>
          <a:p>
            <a:pPr lvl="2"/>
            <a:r>
              <a:rPr lang="en-US" dirty="0">
                <a:latin typeface="+mj-lt"/>
              </a:rPr>
              <a:t>Normal gateways: 8 decoders/ Good gateways: 64 decoders</a:t>
            </a:r>
          </a:p>
        </p:txBody>
      </p:sp>
      <p:sp>
        <p:nvSpPr>
          <p:cNvPr id="4" name="Slide Number Placeholder 3">
            <a:extLst>
              <a:ext uri="{FF2B5EF4-FFF2-40B4-BE49-F238E27FC236}">
                <a16:creationId xmlns:a16="http://schemas.microsoft.com/office/drawing/2014/main" id="{6D0803A8-A7FA-4EDE-9D4E-F55C2DE1A8AF}"/>
              </a:ext>
            </a:extLst>
          </p:cNvPr>
          <p:cNvSpPr>
            <a:spLocks noGrp="1"/>
          </p:cNvSpPr>
          <p:nvPr>
            <p:ph type="sldNum" sz="quarter" idx="12"/>
          </p:nvPr>
        </p:nvSpPr>
        <p:spPr/>
        <p:txBody>
          <a:bodyPr/>
          <a:lstStyle/>
          <a:p>
            <a:fld id="{0778C724-3839-4D76-A707-B4C23905D055}" type="slidenum">
              <a:rPr lang="en-US" smtClean="0"/>
              <a:t>70</a:t>
            </a:fld>
            <a:endParaRPr lang="en-US"/>
          </a:p>
        </p:txBody>
      </p:sp>
      <p:pic>
        <p:nvPicPr>
          <p:cNvPr id="7" name="Picture 6">
            <a:extLst>
              <a:ext uri="{FF2B5EF4-FFF2-40B4-BE49-F238E27FC236}">
                <a16:creationId xmlns:a16="http://schemas.microsoft.com/office/drawing/2014/main" id="{04081A22-2047-038B-C706-11C7F37A147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639241" y="3894888"/>
            <a:ext cx="6913517" cy="2597987"/>
          </a:xfrm>
          <a:prstGeom prst="rect">
            <a:avLst/>
          </a:prstGeom>
        </p:spPr>
      </p:pic>
      <p:sp>
        <p:nvSpPr>
          <p:cNvPr id="5" name="Footer Placeholder 1">
            <a:extLst>
              <a:ext uri="{FF2B5EF4-FFF2-40B4-BE49-F238E27FC236}">
                <a16:creationId xmlns:a16="http://schemas.microsoft.com/office/drawing/2014/main" id="{14D89728-B9B2-4E8D-5E1A-5622FA5164A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96690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p:txBody>
          <a:bodyPr/>
          <a:lstStyle/>
          <a:p>
            <a:r>
              <a:rPr lang="en-US" dirty="0"/>
              <a:t>LoRa link budget and transmission range</a:t>
            </a:r>
          </a:p>
        </p:txBody>
      </p:sp>
      <p:sp>
        <p:nvSpPr>
          <p:cNvPr id="3" name="Content Placeholder 2">
            <a:extLst>
              <a:ext uri="{FF2B5EF4-FFF2-40B4-BE49-F238E27FC236}">
                <a16:creationId xmlns:a16="http://schemas.microsoft.com/office/drawing/2014/main" id="{DBEF7CFD-F678-44D2-A61C-2D1132E3512A}"/>
              </a:ext>
            </a:extLst>
          </p:cNvPr>
          <p:cNvSpPr>
            <a:spLocks noGrp="1"/>
          </p:cNvSpPr>
          <p:nvPr>
            <p:ph idx="1"/>
          </p:nvPr>
        </p:nvSpPr>
        <p:spPr/>
        <p:txBody>
          <a:bodyPr/>
          <a:lstStyle/>
          <a:p>
            <a:r>
              <a:rPr lang="en-US" dirty="0">
                <a:latin typeface="+mj-lt"/>
              </a:rPr>
              <a:t>Typical TX power 20 dBm</a:t>
            </a:r>
          </a:p>
          <a:p>
            <a:pPr lvl="1"/>
            <a:r>
              <a:rPr lang="en-US" dirty="0">
                <a:latin typeface="+mj-lt"/>
              </a:rPr>
              <a:t>Up to 30 dBm for 64-channel hopping</a:t>
            </a:r>
          </a:p>
          <a:p>
            <a:pPr lvl="1"/>
            <a:r>
              <a:rPr lang="en-US" dirty="0">
                <a:latin typeface="+mj-lt"/>
              </a:rPr>
              <a:t>Up to 26 dBm for 8-channel hopping</a:t>
            </a:r>
          </a:p>
          <a:p>
            <a:pPr lvl="1"/>
            <a:endParaRPr lang="en-US" dirty="0">
              <a:latin typeface="+mj-lt"/>
            </a:endParaRPr>
          </a:p>
          <a:p>
            <a:r>
              <a:rPr lang="en-US" dirty="0">
                <a:latin typeface="+mj-lt"/>
              </a:rPr>
              <a:t>Receive sensitivity -119 dBm/-146 dBm (highest SF)</a:t>
            </a:r>
          </a:p>
          <a:p>
            <a:pPr lvl="1"/>
            <a:r>
              <a:rPr lang="en-US" dirty="0">
                <a:latin typeface="+mj-lt"/>
              </a:rPr>
              <a:t>Compare to -100 dBm for 802.15.4 and -95 dBm for BLE</a:t>
            </a:r>
          </a:p>
          <a:p>
            <a:pPr lvl="1"/>
            <a:endParaRPr lang="en-US" dirty="0">
              <a:latin typeface="+mj-lt"/>
            </a:endParaRPr>
          </a:p>
          <a:p>
            <a:r>
              <a:rPr lang="en-US" dirty="0">
                <a:latin typeface="+mj-lt"/>
              </a:rPr>
              <a:t>Resulting range is kilometers in urban environments</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71</a:t>
            </a:fld>
            <a:endParaRPr lang="en-US"/>
          </a:p>
        </p:txBody>
      </p:sp>
      <p:sp>
        <p:nvSpPr>
          <p:cNvPr id="5" name="Footer Placeholder 1">
            <a:extLst>
              <a:ext uri="{FF2B5EF4-FFF2-40B4-BE49-F238E27FC236}">
                <a16:creationId xmlns:a16="http://schemas.microsoft.com/office/drawing/2014/main" id="{403DCA34-7072-1121-A4B5-98B4D546088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105861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AAC-0198-4EA2-83FF-4162D69B1B50}"/>
              </a:ext>
            </a:extLst>
          </p:cNvPr>
          <p:cNvSpPr>
            <a:spLocks noGrp="1"/>
          </p:cNvSpPr>
          <p:nvPr>
            <p:ph type="title"/>
          </p:nvPr>
        </p:nvSpPr>
        <p:spPr/>
        <p:txBody>
          <a:bodyPr/>
          <a:lstStyle/>
          <a:p>
            <a:r>
              <a:rPr lang="en-US" dirty="0"/>
              <a:t>You can build your own LoRa network</a:t>
            </a:r>
          </a:p>
        </p:txBody>
      </p:sp>
      <p:sp>
        <p:nvSpPr>
          <p:cNvPr id="3" name="Content Placeholder 2">
            <a:extLst>
              <a:ext uri="{FF2B5EF4-FFF2-40B4-BE49-F238E27FC236}">
                <a16:creationId xmlns:a16="http://schemas.microsoft.com/office/drawing/2014/main" id="{DBEF7CFD-F678-44D2-A61C-2D1132E3512A}"/>
              </a:ext>
            </a:extLst>
          </p:cNvPr>
          <p:cNvSpPr>
            <a:spLocks noGrp="1"/>
          </p:cNvSpPr>
          <p:nvPr>
            <p:ph idx="1"/>
          </p:nvPr>
        </p:nvSpPr>
        <p:spPr/>
        <p:txBody>
          <a:bodyPr/>
          <a:lstStyle/>
          <a:p>
            <a:r>
              <a:rPr lang="en-US" dirty="0">
                <a:latin typeface="+mj-lt"/>
              </a:rPr>
              <a:t>Easy-to-use, off-the-shelf hardware available (tens of USD)</a:t>
            </a:r>
          </a:p>
          <a:p>
            <a:r>
              <a:rPr lang="en-US" dirty="0">
                <a:latin typeface="+mj-lt"/>
              </a:rPr>
              <a:t>Could be useful for projects that you may do in this course</a:t>
            </a:r>
          </a:p>
        </p:txBody>
      </p:sp>
      <p:sp>
        <p:nvSpPr>
          <p:cNvPr id="4" name="Slide Number Placeholder 3">
            <a:extLst>
              <a:ext uri="{FF2B5EF4-FFF2-40B4-BE49-F238E27FC236}">
                <a16:creationId xmlns:a16="http://schemas.microsoft.com/office/drawing/2014/main" id="{9E34EB22-8DD5-4EAE-B581-842B3FF5A881}"/>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6" name="Picture 5" descr="A close-up of a computer chip&#10;&#10;Description automatically generated with low confidence">
            <a:extLst>
              <a:ext uri="{FF2B5EF4-FFF2-40B4-BE49-F238E27FC236}">
                <a16:creationId xmlns:a16="http://schemas.microsoft.com/office/drawing/2014/main" id="{666695D4-33AA-2826-D859-123E98CF9EED}"/>
              </a:ext>
            </a:extLst>
          </p:cNvPr>
          <p:cNvPicPr>
            <a:picLocks noChangeAspect="1"/>
          </p:cNvPicPr>
          <p:nvPr/>
        </p:nvPicPr>
        <p:blipFill>
          <a:blip r:embed="rId2"/>
          <a:stretch>
            <a:fillRect/>
          </a:stretch>
        </p:blipFill>
        <p:spPr>
          <a:xfrm>
            <a:off x="945339" y="3429000"/>
            <a:ext cx="4591149" cy="2574644"/>
          </a:xfrm>
          <a:prstGeom prst="rect">
            <a:avLst/>
          </a:prstGeom>
        </p:spPr>
      </p:pic>
      <p:pic>
        <p:nvPicPr>
          <p:cNvPr id="8" name="Picture 7" descr="A close-up of a calculator&#10;&#10;Description automatically generated with low confidence">
            <a:extLst>
              <a:ext uri="{FF2B5EF4-FFF2-40B4-BE49-F238E27FC236}">
                <a16:creationId xmlns:a16="http://schemas.microsoft.com/office/drawing/2014/main" id="{62615CEF-D714-EF69-31DB-D0EBE05BD4F5}"/>
              </a:ext>
            </a:extLst>
          </p:cNvPr>
          <p:cNvPicPr>
            <a:picLocks noChangeAspect="1"/>
          </p:cNvPicPr>
          <p:nvPr/>
        </p:nvPicPr>
        <p:blipFill>
          <a:blip r:embed="rId3"/>
          <a:stretch>
            <a:fillRect/>
          </a:stretch>
        </p:blipFill>
        <p:spPr>
          <a:xfrm>
            <a:off x="6426476" y="3546505"/>
            <a:ext cx="4368247" cy="2457139"/>
          </a:xfrm>
          <a:prstGeom prst="rect">
            <a:avLst/>
          </a:prstGeom>
        </p:spPr>
      </p:pic>
      <p:sp>
        <p:nvSpPr>
          <p:cNvPr id="5" name="Footer Placeholder 1">
            <a:extLst>
              <a:ext uri="{FF2B5EF4-FFF2-40B4-BE49-F238E27FC236}">
                <a16:creationId xmlns:a16="http://schemas.microsoft.com/office/drawing/2014/main" id="{8884FC96-8480-99E7-B3B4-6598DF04EF6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5870730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816F-9926-495B-A8C6-CDABC199A32E}"/>
              </a:ext>
            </a:extLst>
          </p:cNvPr>
          <p:cNvSpPr>
            <a:spLocks noGrp="1"/>
          </p:cNvSpPr>
          <p:nvPr>
            <p:ph type="title"/>
          </p:nvPr>
        </p:nvSpPr>
        <p:spPr/>
        <p:txBody>
          <a:bodyPr/>
          <a:lstStyle/>
          <a:p>
            <a:r>
              <a:rPr lang="en-US" dirty="0"/>
              <a:t>LoRaWAN network providers</a:t>
            </a:r>
          </a:p>
        </p:txBody>
      </p:sp>
      <p:sp>
        <p:nvSpPr>
          <p:cNvPr id="3" name="Content Placeholder 2">
            <a:extLst>
              <a:ext uri="{FF2B5EF4-FFF2-40B4-BE49-F238E27FC236}">
                <a16:creationId xmlns:a16="http://schemas.microsoft.com/office/drawing/2014/main" id="{623A0197-B82A-4969-9674-96524FE65C50}"/>
              </a:ext>
            </a:extLst>
          </p:cNvPr>
          <p:cNvSpPr>
            <a:spLocks noGrp="1"/>
          </p:cNvSpPr>
          <p:nvPr>
            <p:ph idx="1"/>
          </p:nvPr>
        </p:nvSpPr>
        <p:spPr>
          <a:xfrm>
            <a:off x="838200" y="1825625"/>
            <a:ext cx="10515600" cy="2282141"/>
          </a:xfrm>
        </p:spPr>
        <p:txBody>
          <a:bodyPr/>
          <a:lstStyle/>
          <a:p>
            <a:r>
              <a:rPr lang="en-US" dirty="0">
                <a:latin typeface="+mj-lt"/>
              </a:rPr>
              <a:t>Network provides with a deployment of gateways </a:t>
            </a:r>
          </a:p>
          <a:p>
            <a:pPr lvl="1"/>
            <a:r>
              <a:rPr lang="en-US" dirty="0">
                <a:latin typeface="+mj-lt"/>
              </a:rPr>
              <a:t>The Things Network (predominantly in Europe)</a:t>
            </a:r>
          </a:p>
          <a:p>
            <a:pPr lvl="1"/>
            <a:r>
              <a:rPr lang="en-US" dirty="0">
                <a:latin typeface="+mj-lt"/>
              </a:rPr>
              <a:t>Helium</a:t>
            </a:r>
          </a:p>
          <a:p>
            <a:pPr lvl="2"/>
            <a:r>
              <a:rPr lang="en-US" dirty="0">
                <a:latin typeface="+mj-lt"/>
              </a:rPr>
              <a:t>Any can buy and install their own gateway, which serves everyone</a:t>
            </a:r>
          </a:p>
          <a:p>
            <a:pPr lvl="2"/>
            <a:r>
              <a:rPr lang="en-US" dirty="0">
                <a:latin typeface="+mj-lt"/>
              </a:rPr>
              <a:t>Microtransactions to pay for communication</a:t>
            </a:r>
          </a:p>
        </p:txBody>
      </p:sp>
      <p:sp>
        <p:nvSpPr>
          <p:cNvPr id="4" name="Slide Number Placeholder 3">
            <a:extLst>
              <a:ext uri="{FF2B5EF4-FFF2-40B4-BE49-F238E27FC236}">
                <a16:creationId xmlns:a16="http://schemas.microsoft.com/office/drawing/2014/main" id="{83C59C2C-735C-414C-B77F-CBE9561C4699}"/>
              </a:ext>
            </a:extLst>
          </p:cNvPr>
          <p:cNvSpPr>
            <a:spLocks noGrp="1"/>
          </p:cNvSpPr>
          <p:nvPr>
            <p:ph type="sldNum" sz="quarter" idx="12"/>
          </p:nvPr>
        </p:nvSpPr>
        <p:spPr/>
        <p:txBody>
          <a:bodyPr/>
          <a:lstStyle/>
          <a:p>
            <a:fld id="{0778C724-3839-4D76-A707-B4C23905D055}" type="slidenum">
              <a:rPr lang="en-US" smtClean="0"/>
              <a:t>73</a:t>
            </a:fld>
            <a:endParaRPr lang="en-US"/>
          </a:p>
        </p:txBody>
      </p:sp>
      <p:pic>
        <p:nvPicPr>
          <p:cNvPr id="6" name="Picture 5" descr="Logo&#10;&#10;Description automatically generated">
            <a:extLst>
              <a:ext uri="{FF2B5EF4-FFF2-40B4-BE49-F238E27FC236}">
                <a16:creationId xmlns:a16="http://schemas.microsoft.com/office/drawing/2014/main" id="{F95F6479-6DF2-97C6-C593-B01860E52F00}"/>
              </a:ext>
            </a:extLst>
          </p:cNvPr>
          <p:cNvPicPr>
            <a:picLocks noChangeAspect="1"/>
          </p:cNvPicPr>
          <p:nvPr/>
        </p:nvPicPr>
        <p:blipFill>
          <a:blip r:embed="rId3"/>
          <a:stretch>
            <a:fillRect/>
          </a:stretch>
        </p:blipFill>
        <p:spPr>
          <a:xfrm>
            <a:off x="838200" y="4452359"/>
            <a:ext cx="4932878" cy="1730618"/>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3E038A4F-6358-44F4-054A-7688C7CAFBA1}"/>
              </a:ext>
            </a:extLst>
          </p:cNvPr>
          <p:cNvPicPr>
            <a:picLocks noChangeAspect="1"/>
          </p:cNvPicPr>
          <p:nvPr/>
        </p:nvPicPr>
        <p:blipFill>
          <a:blip r:embed="rId4"/>
          <a:stretch>
            <a:fillRect/>
          </a:stretch>
        </p:blipFill>
        <p:spPr>
          <a:xfrm>
            <a:off x="6770168" y="4911558"/>
            <a:ext cx="4433368" cy="812220"/>
          </a:xfrm>
          <a:prstGeom prst="rect">
            <a:avLst/>
          </a:prstGeom>
        </p:spPr>
      </p:pic>
      <p:sp>
        <p:nvSpPr>
          <p:cNvPr id="5" name="Footer Placeholder 1">
            <a:extLst>
              <a:ext uri="{FF2B5EF4-FFF2-40B4-BE49-F238E27FC236}">
                <a16:creationId xmlns:a16="http://schemas.microsoft.com/office/drawing/2014/main" id="{540CEA97-E452-4E14-E81A-BC2AF26F3A0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79859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0191-D01E-3F40-83A1-890DA80182CE}"/>
              </a:ext>
            </a:extLst>
          </p:cNvPr>
          <p:cNvSpPr>
            <a:spLocks noGrp="1"/>
          </p:cNvSpPr>
          <p:nvPr>
            <p:ph type="title"/>
          </p:nvPr>
        </p:nvSpPr>
        <p:spPr/>
        <p:txBody>
          <a:bodyPr/>
          <a:lstStyle/>
          <a:p>
            <a:r>
              <a:rPr lang="en-US" dirty="0"/>
              <a:t>Helium Scale [Jan 2022]</a:t>
            </a:r>
          </a:p>
        </p:txBody>
      </p:sp>
      <p:sp>
        <p:nvSpPr>
          <p:cNvPr id="3" name="Content Placeholder 2">
            <a:extLst>
              <a:ext uri="{FF2B5EF4-FFF2-40B4-BE49-F238E27FC236}">
                <a16:creationId xmlns:a16="http://schemas.microsoft.com/office/drawing/2014/main" id="{85AAF763-5F53-9146-814C-7E691DEA047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EAEE4DE-DB0C-1B4B-9DCB-4FADA5721F7D}"/>
              </a:ext>
            </a:extLst>
          </p:cNvPr>
          <p:cNvSpPr>
            <a:spLocks noGrp="1"/>
          </p:cNvSpPr>
          <p:nvPr>
            <p:ph type="sldNum" sz="quarter" idx="12"/>
          </p:nvPr>
        </p:nvSpPr>
        <p:spPr/>
        <p:txBody>
          <a:bodyPr/>
          <a:lstStyle/>
          <a:p>
            <a:pPr algn="r"/>
            <a:fld id="{434A358D-2637-E146-A3BD-05BD470B507B}" type="slidenum">
              <a:rPr lang="en-US" smtClean="0"/>
              <a:pPr algn="r"/>
              <a:t>74</a:t>
            </a:fld>
            <a:endParaRPr lang="en-US" dirty="0"/>
          </a:p>
        </p:txBody>
      </p:sp>
      <p:pic>
        <p:nvPicPr>
          <p:cNvPr id="5" name="Picture 4">
            <a:extLst>
              <a:ext uri="{FF2B5EF4-FFF2-40B4-BE49-F238E27FC236}">
                <a16:creationId xmlns:a16="http://schemas.microsoft.com/office/drawing/2014/main" id="{470CD67D-625B-1543-BEA7-6CDBE53AC087}"/>
              </a:ext>
            </a:extLst>
          </p:cNvPr>
          <p:cNvPicPr>
            <a:picLocks noChangeAspect="1"/>
          </p:cNvPicPr>
          <p:nvPr/>
        </p:nvPicPr>
        <p:blipFill>
          <a:blip r:embed="rId2"/>
          <a:stretch>
            <a:fillRect/>
          </a:stretch>
        </p:blipFill>
        <p:spPr>
          <a:xfrm>
            <a:off x="0" y="1513419"/>
            <a:ext cx="12192000" cy="4467941"/>
          </a:xfrm>
          <a:prstGeom prst="rect">
            <a:avLst/>
          </a:prstGeom>
        </p:spPr>
      </p:pic>
      <p:sp>
        <p:nvSpPr>
          <p:cNvPr id="6" name="Oval 5">
            <a:extLst>
              <a:ext uri="{FF2B5EF4-FFF2-40B4-BE49-F238E27FC236}">
                <a16:creationId xmlns:a16="http://schemas.microsoft.com/office/drawing/2014/main" id="{2AD1A3D2-E8A8-704D-9284-4FAE17E30F51}"/>
              </a:ext>
            </a:extLst>
          </p:cNvPr>
          <p:cNvSpPr/>
          <p:nvPr/>
        </p:nvSpPr>
        <p:spPr>
          <a:xfrm>
            <a:off x="1" y="1607479"/>
            <a:ext cx="1172607" cy="76103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0" name="Group 9">
            <a:extLst>
              <a:ext uri="{FF2B5EF4-FFF2-40B4-BE49-F238E27FC236}">
                <a16:creationId xmlns:a16="http://schemas.microsoft.com/office/drawing/2014/main" id="{A06E7B70-3A26-CF45-9B1C-C57A036D956A}"/>
              </a:ext>
            </a:extLst>
          </p:cNvPr>
          <p:cNvGrpSpPr/>
          <p:nvPr/>
        </p:nvGrpSpPr>
        <p:grpSpPr>
          <a:xfrm>
            <a:off x="535827" y="2047295"/>
            <a:ext cx="1716199" cy="314744"/>
            <a:chOff x="401870" y="1535471"/>
            <a:chExt cx="1287149" cy="236058"/>
          </a:xfrm>
        </p:grpSpPr>
        <p:sp>
          <p:nvSpPr>
            <p:cNvPr id="7" name="Oval 6">
              <a:extLst>
                <a:ext uri="{FF2B5EF4-FFF2-40B4-BE49-F238E27FC236}">
                  <a16:creationId xmlns:a16="http://schemas.microsoft.com/office/drawing/2014/main" id="{800C8FE5-67ED-194C-8F89-730858BBD259}"/>
                </a:ext>
              </a:extLst>
            </p:cNvPr>
            <p:cNvSpPr/>
            <p:nvPr/>
          </p:nvSpPr>
          <p:spPr>
            <a:xfrm>
              <a:off x="1170665" y="1535471"/>
              <a:ext cx="518354" cy="236058"/>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9" name="Straight Arrow Connector 8">
              <a:extLst>
                <a:ext uri="{FF2B5EF4-FFF2-40B4-BE49-F238E27FC236}">
                  <a16:creationId xmlns:a16="http://schemas.microsoft.com/office/drawing/2014/main" id="{3A43566F-789D-384A-BABB-0D58A5A493C2}"/>
                </a:ext>
              </a:extLst>
            </p:cNvPr>
            <p:cNvCxnSpPr>
              <a:stCxn id="7" idx="2"/>
            </p:cNvCxnSpPr>
            <p:nvPr/>
          </p:nvCxnSpPr>
          <p:spPr>
            <a:xfrm flipH="1" flipV="1">
              <a:off x="401870" y="1630777"/>
              <a:ext cx="768795" cy="227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8" name="Footer Placeholder 1">
            <a:extLst>
              <a:ext uri="{FF2B5EF4-FFF2-40B4-BE49-F238E27FC236}">
                <a16:creationId xmlns:a16="http://schemas.microsoft.com/office/drawing/2014/main" id="{36FBEB89-2FAB-0F37-CDAE-CAEF460BBF64}"/>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68102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0191-D01E-3F40-83A1-890DA80182CE}"/>
              </a:ext>
            </a:extLst>
          </p:cNvPr>
          <p:cNvSpPr>
            <a:spLocks noGrp="1"/>
          </p:cNvSpPr>
          <p:nvPr>
            <p:ph type="title"/>
          </p:nvPr>
        </p:nvSpPr>
        <p:spPr/>
        <p:txBody>
          <a:bodyPr/>
          <a:lstStyle/>
          <a:p>
            <a:r>
              <a:rPr lang="en-US" dirty="0"/>
              <a:t>Things Network</a:t>
            </a:r>
          </a:p>
        </p:txBody>
      </p:sp>
      <p:sp>
        <p:nvSpPr>
          <p:cNvPr id="4" name="Slide Number Placeholder 3">
            <a:extLst>
              <a:ext uri="{FF2B5EF4-FFF2-40B4-BE49-F238E27FC236}">
                <a16:creationId xmlns:a16="http://schemas.microsoft.com/office/drawing/2014/main" id="{2EAEE4DE-DB0C-1B4B-9DCB-4FADA5721F7D}"/>
              </a:ext>
            </a:extLst>
          </p:cNvPr>
          <p:cNvSpPr>
            <a:spLocks noGrp="1"/>
          </p:cNvSpPr>
          <p:nvPr>
            <p:ph type="sldNum" sz="quarter" idx="12"/>
          </p:nvPr>
        </p:nvSpPr>
        <p:spPr/>
        <p:txBody>
          <a:bodyPr/>
          <a:lstStyle/>
          <a:p>
            <a:pPr algn="r"/>
            <a:fld id="{434A358D-2637-E146-A3BD-05BD470B507B}" type="slidenum">
              <a:rPr lang="en-US" smtClean="0"/>
              <a:pPr algn="r"/>
              <a:t>75</a:t>
            </a:fld>
            <a:endParaRPr lang="en-US" dirty="0"/>
          </a:p>
        </p:txBody>
      </p:sp>
      <p:pic>
        <p:nvPicPr>
          <p:cNvPr id="8" name="SnapSave.io-The Things Network" descr="SnapSave.io-The Things Network">
            <a:hlinkClick r:id="" action="ppaction://media"/>
            <a:extLst>
              <a:ext uri="{FF2B5EF4-FFF2-40B4-BE49-F238E27FC236}">
                <a16:creationId xmlns:a16="http://schemas.microsoft.com/office/drawing/2014/main" id="{D273CE10-573E-2A43-BB87-633908473D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58303" y="1603128"/>
            <a:ext cx="8605837" cy="4840783"/>
          </a:xfrm>
          <a:prstGeom prst="rect">
            <a:avLst/>
          </a:prstGeom>
        </p:spPr>
      </p:pic>
      <p:sp>
        <p:nvSpPr>
          <p:cNvPr id="3" name="Footer Placeholder 1">
            <a:extLst>
              <a:ext uri="{FF2B5EF4-FFF2-40B4-BE49-F238E27FC236}">
                <a16:creationId xmlns:a16="http://schemas.microsoft.com/office/drawing/2014/main" id="{9EC0AD89-78B9-BCB0-A3B8-FD7FABB4DF4F}"/>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78279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0191-D01E-3F40-83A1-890DA80182CE}"/>
              </a:ext>
            </a:extLst>
          </p:cNvPr>
          <p:cNvSpPr>
            <a:spLocks noGrp="1"/>
          </p:cNvSpPr>
          <p:nvPr>
            <p:ph type="title"/>
          </p:nvPr>
        </p:nvSpPr>
        <p:spPr/>
        <p:txBody>
          <a:bodyPr/>
          <a:lstStyle/>
          <a:p>
            <a:r>
              <a:rPr lang="en-US" dirty="0">
                <a:latin typeface="+mn-lt"/>
              </a:rPr>
              <a:t>Helium Network</a:t>
            </a:r>
          </a:p>
        </p:txBody>
      </p:sp>
      <p:sp>
        <p:nvSpPr>
          <p:cNvPr id="4" name="Slide Number Placeholder 3">
            <a:extLst>
              <a:ext uri="{FF2B5EF4-FFF2-40B4-BE49-F238E27FC236}">
                <a16:creationId xmlns:a16="http://schemas.microsoft.com/office/drawing/2014/main" id="{2EAEE4DE-DB0C-1B4B-9DCB-4FADA5721F7D}"/>
              </a:ext>
            </a:extLst>
          </p:cNvPr>
          <p:cNvSpPr>
            <a:spLocks noGrp="1"/>
          </p:cNvSpPr>
          <p:nvPr>
            <p:ph type="sldNum" sz="quarter" idx="12"/>
          </p:nvPr>
        </p:nvSpPr>
        <p:spPr/>
        <p:txBody>
          <a:bodyPr/>
          <a:lstStyle/>
          <a:p>
            <a:pPr algn="r"/>
            <a:fld id="{434A358D-2637-E146-A3BD-05BD470B507B}" type="slidenum">
              <a:rPr lang="en-US" smtClean="0"/>
              <a:pPr algn="r"/>
              <a:t>76</a:t>
            </a:fld>
            <a:endParaRPr lang="en-US" dirty="0"/>
          </a:p>
        </p:txBody>
      </p:sp>
      <p:sp>
        <p:nvSpPr>
          <p:cNvPr id="5" name="Footer Placeholder 1">
            <a:extLst>
              <a:ext uri="{FF2B5EF4-FFF2-40B4-BE49-F238E27FC236}">
                <a16:creationId xmlns:a16="http://schemas.microsoft.com/office/drawing/2014/main" id="{6DA1934D-36EA-9897-F83E-FD233BA0D664}"/>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6" name="Online Media 5" descr="What's Helium? Glad You Asked.">
            <a:hlinkClick r:id="" action="ppaction://media"/>
            <a:extLst>
              <a:ext uri="{FF2B5EF4-FFF2-40B4-BE49-F238E27FC236}">
                <a16:creationId xmlns:a16="http://schemas.microsoft.com/office/drawing/2014/main" id="{65DD9E43-F447-0F4E-284D-8A3F77E7B5D3}"/>
              </a:ext>
            </a:extLst>
          </p:cNvPr>
          <p:cNvPicPr>
            <a:picLocks noRot="1" noChangeAspect="1"/>
          </p:cNvPicPr>
          <p:nvPr>
            <a:videoFile r:link="rId1"/>
          </p:nvPr>
        </p:nvPicPr>
        <p:blipFill>
          <a:blip r:embed="rId3"/>
          <a:stretch>
            <a:fillRect/>
          </a:stretch>
        </p:blipFill>
        <p:spPr>
          <a:xfrm>
            <a:off x="1717813" y="1408999"/>
            <a:ext cx="8756374" cy="4947351"/>
          </a:xfrm>
          <a:prstGeom prst="rect">
            <a:avLst/>
          </a:prstGeom>
        </p:spPr>
      </p:pic>
    </p:spTree>
    <p:extLst>
      <p:ext uri="{BB962C8B-B14F-4D97-AF65-F5344CB8AC3E}">
        <p14:creationId xmlns:p14="http://schemas.microsoft.com/office/powerpoint/2010/main" val="292389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7515-F68B-4480-87E2-6B65261C0A69}"/>
              </a:ext>
            </a:extLst>
          </p:cNvPr>
          <p:cNvSpPr>
            <a:spLocks noGrp="1"/>
          </p:cNvSpPr>
          <p:nvPr>
            <p:ph type="title"/>
          </p:nvPr>
        </p:nvSpPr>
        <p:spPr/>
        <p:txBody>
          <a:bodyPr/>
          <a:lstStyle/>
          <a:p>
            <a:r>
              <a:rPr lang="en-US" dirty="0"/>
              <a:t>Sigfox</a:t>
            </a:r>
          </a:p>
        </p:txBody>
      </p:sp>
      <p:sp>
        <p:nvSpPr>
          <p:cNvPr id="3" name="Content Placeholder 2">
            <a:extLst>
              <a:ext uri="{FF2B5EF4-FFF2-40B4-BE49-F238E27FC236}">
                <a16:creationId xmlns:a16="http://schemas.microsoft.com/office/drawing/2014/main" id="{E617CFAA-7F48-47BD-8A0A-87D0B7C61F35}"/>
              </a:ext>
            </a:extLst>
          </p:cNvPr>
          <p:cNvSpPr>
            <a:spLocks noGrp="1"/>
          </p:cNvSpPr>
          <p:nvPr>
            <p:ph idx="1"/>
          </p:nvPr>
        </p:nvSpPr>
        <p:spPr/>
        <p:txBody>
          <a:bodyPr/>
          <a:lstStyle/>
          <a:p>
            <a:r>
              <a:rPr lang="en-US" dirty="0">
                <a:latin typeface="+mj-lt"/>
              </a:rPr>
              <a:t>Very low-rate (600 bps), very long-range (10+ km) communication</a:t>
            </a:r>
          </a:p>
          <a:p>
            <a:endParaRPr lang="en-US" dirty="0">
              <a:latin typeface="+mj-lt"/>
            </a:endParaRPr>
          </a:p>
          <a:p>
            <a:r>
              <a:rPr lang="en-US" dirty="0">
                <a:latin typeface="+mj-lt"/>
              </a:rPr>
              <a:t>Star-topology networks, with always-listening gateways</a:t>
            </a:r>
          </a:p>
          <a:p>
            <a:pPr lvl="1"/>
            <a:r>
              <a:rPr lang="en-US" dirty="0">
                <a:latin typeface="+mj-lt"/>
              </a:rPr>
              <a:t>Any number of low-power end devices</a:t>
            </a:r>
          </a:p>
          <a:p>
            <a:pPr lvl="1"/>
            <a:endParaRPr lang="en-US" dirty="0">
              <a:latin typeface="+mj-lt"/>
            </a:endParaRPr>
          </a:p>
          <a:p>
            <a:r>
              <a:rPr lang="en-US" dirty="0">
                <a:latin typeface="+mj-lt"/>
              </a:rPr>
              <a:t>Uplink-focused communication</a:t>
            </a:r>
          </a:p>
          <a:p>
            <a:endParaRPr lang="en-US" dirty="0">
              <a:latin typeface="+mj-lt"/>
            </a:endParaRPr>
          </a:p>
          <a:p>
            <a:r>
              <a:rPr lang="en-US" dirty="0">
                <a:latin typeface="+mj-lt"/>
              </a:rPr>
              <a:t>Applications: very low-rate metering</a:t>
            </a:r>
          </a:p>
        </p:txBody>
      </p:sp>
      <p:sp>
        <p:nvSpPr>
          <p:cNvPr id="4" name="Slide Number Placeholder 3">
            <a:extLst>
              <a:ext uri="{FF2B5EF4-FFF2-40B4-BE49-F238E27FC236}">
                <a16:creationId xmlns:a16="http://schemas.microsoft.com/office/drawing/2014/main" id="{C47F8D50-B501-4CA2-A7F4-66C7E397D5A1}"/>
              </a:ext>
            </a:extLst>
          </p:cNvPr>
          <p:cNvSpPr>
            <a:spLocks noGrp="1"/>
          </p:cNvSpPr>
          <p:nvPr>
            <p:ph type="sldNum" sz="quarter" idx="12"/>
          </p:nvPr>
        </p:nvSpPr>
        <p:spPr/>
        <p:txBody>
          <a:bodyPr/>
          <a:lstStyle/>
          <a:p>
            <a:fld id="{0778C724-3839-4D76-A707-B4C23905D055}" type="slidenum">
              <a:rPr lang="en-US" smtClean="0"/>
              <a:t>77</a:t>
            </a:fld>
            <a:endParaRPr lang="en-US"/>
          </a:p>
        </p:txBody>
      </p:sp>
      <p:pic>
        <p:nvPicPr>
          <p:cNvPr id="5" name="Google Shape;132;p22">
            <a:extLst>
              <a:ext uri="{FF2B5EF4-FFF2-40B4-BE49-F238E27FC236}">
                <a16:creationId xmlns:a16="http://schemas.microsoft.com/office/drawing/2014/main" id="{DA5E9D84-F177-4966-8FD8-25F94419A784}"/>
              </a:ext>
            </a:extLst>
          </p:cNvPr>
          <p:cNvPicPr preferRelativeResize="0"/>
          <p:nvPr/>
        </p:nvPicPr>
        <p:blipFill>
          <a:blip r:embed="rId2">
            <a:alphaModFix/>
          </a:blip>
          <a:stretch>
            <a:fillRect/>
          </a:stretch>
        </p:blipFill>
        <p:spPr>
          <a:xfrm>
            <a:off x="8919404" y="228600"/>
            <a:ext cx="2660990" cy="838200"/>
          </a:xfrm>
          <a:prstGeom prst="rect">
            <a:avLst/>
          </a:prstGeom>
          <a:noFill/>
          <a:ln>
            <a:noFill/>
          </a:ln>
        </p:spPr>
      </p:pic>
    </p:spTree>
    <p:extLst>
      <p:ext uri="{BB962C8B-B14F-4D97-AF65-F5344CB8AC3E}">
        <p14:creationId xmlns:p14="http://schemas.microsoft.com/office/powerpoint/2010/main" val="400394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Sigfox PHY</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Unlicensed-band communication</a:t>
            </a:r>
          </a:p>
          <a:p>
            <a:pPr lvl="1"/>
            <a:r>
              <a:rPr lang="en-US" dirty="0">
                <a:latin typeface="+mj-lt"/>
              </a:rPr>
              <a:t>Europe 868 </a:t>
            </a:r>
            <a:r>
              <a:rPr lang="en-US" dirty="0" err="1">
                <a:latin typeface="+mj-lt"/>
              </a:rPr>
              <a:t>MHz.</a:t>
            </a:r>
            <a:r>
              <a:rPr lang="en-US" dirty="0">
                <a:latin typeface="+mj-lt"/>
              </a:rPr>
              <a:t> US 902-928 MHz (915 MHz band)</a:t>
            </a:r>
          </a:p>
          <a:p>
            <a:pPr marL="0" indent="0">
              <a:buNone/>
            </a:pPr>
            <a:endParaRPr lang="en-US" dirty="0">
              <a:latin typeface="+mj-lt"/>
            </a:endParaRPr>
          </a:p>
          <a:p>
            <a:r>
              <a:rPr lang="en-US" dirty="0">
                <a:latin typeface="+mj-lt"/>
              </a:rPr>
              <a:t>Ultra-narrowband 600 Hz (100 Hz Europe) channel bandwidth</a:t>
            </a:r>
          </a:p>
          <a:p>
            <a:pPr lvl="1"/>
            <a:r>
              <a:rPr lang="en-US" dirty="0">
                <a:latin typeface="+mj-lt"/>
              </a:rPr>
              <a:t>Detection only needs to occur at very specific frequency</a:t>
            </a:r>
          </a:p>
          <a:p>
            <a:pPr lvl="1"/>
            <a:r>
              <a:rPr lang="en-US" dirty="0">
                <a:latin typeface="+mj-lt"/>
              </a:rPr>
              <a:t>Helps improve signal-to-noise ratio</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78</a:t>
            </a:fld>
            <a:endParaRPr lang="en-US"/>
          </a:p>
        </p:txBody>
      </p:sp>
      <p:pic>
        <p:nvPicPr>
          <p:cNvPr id="7" name="Picture 6">
            <a:extLst>
              <a:ext uri="{FF2B5EF4-FFF2-40B4-BE49-F238E27FC236}">
                <a16:creationId xmlns:a16="http://schemas.microsoft.com/office/drawing/2014/main" id="{5D7EFA95-701B-414E-BFF2-919E8908D9CF}"/>
              </a:ext>
            </a:extLst>
          </p:cNvPr>
          <p:cNvPicPr>
            <a:picLocks noChangeAspect="1"/>
          </p:cNvPicPr>
          <p:nvPr/>
        </p:nvPicPr>
        <p:blipFill>
          <a:blip r:embed="rId2"/>
          <a:stretch>
            <a:fillRect/>
          </a:stretch>
        </p:blipFill>
        <p:spPr>
          <a:xfrm>
            <a:off x="2731199" y="4905198"/>
            <a:ext cx="6725589" cy="1267002"/>
          </a:xfrm>
          <a:prstGeom prst="rect">
            <a:avLst/>
          </a:prstGeom>
        </p:spPr>
      </p:pic>
    </p:spTree>
    <p:extLst>
      <p:ext uri="{BB962C8B-B14F-4D97-AF65-F5344CB8AC3E}">
        <p14:creationId xmlns:p14="http://schemas.microsoft.com/office/powerpoint/2010/main" val="37122773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A609-9D1C-41CE-A2E8-4ECD3336CA80}"/>
              </a:ext>
            </a:extLst>
          </p:cNvPr>
          <p:cNvSpPr>
            <a:spLocks noGrp="1"/>
          </p:cNvSpPr>
          <p:nvPr>
            <p:ph type="title"/>
          </p:nvPr>
        </p:nvSpPr>
        <p:spPr/>
        <p:txBody>
          <a:bodyPr/>
          <a:lstStyle/>
          <a:p>
            <a:r>
              <a:rPr lang="en-US" dirty="0"/>
              <a:t>Sigfox unbalanced uplink and downlink</a:t>
            </a:r>
          </a:p>
        </p:txBody>
      </p:sp>
      <p:sp>
        <p:nvSpPr>
          <p:cNvPr id="3" name="Content Placeholder 2">
            <a:extLst>
              <a:ext uri="{FF2B5EF4-FFF2-40B4-BE49-F238E27FC236}">
                <a16:creationId xmlns:a16="http://schemas.microsoft.com/office/drawing/2014/main" id="{5F6FE8DD-BBCF-416E-8709-66E70766C1C0}"/>
              </a:ext>
            </a:extLst>
          </p:cNvPr>
          <p:cNvSpPr>
            <a:spLocks noGrp="1"/>
          </p:cNvSpPr>
          <p:nvPr>
            <p:ph idx="1"/>
          </p:nvPr>
        </p:nvSpPr>
        <p:spPr/>
        <p:txBody>
          <a:bodyPr>
            <a:normAutofit lnSpcReduction="10000"/>
          </a:bodyPr>
          <a:lstStyle/>
          <a:p>
            <a:r>
              <a:rPr lang="en-US" dirty="0">
                <a:latin typeface="+mj-lt"/>
              </a:rPr>
              <a:t>Uplink</a:t>
            </a:r>
          </a:p>
          <a:p>
            <a:pPr lvl="1"/>
            <a:r>
              <a:rPr lang="en-US" dirty="0">
                <a:latin typeface="+mj-lt"/>
              </a:rPr>
              <a:t>600 Hz bandwidth, 600 bps, DBPSK</a:t>
            </a:r>
          </a:p>
          <a:p>
            <a:r>
              <a:rPr lang="en-US" dirty="0">
                <a:latin typeface="+mj-lt"/>
              </a:rPr>
              <a:t>Downlink</a:t>
            </a:r>
          </a:p>
          <a:p>
            <a:pPr lvl="1"/>
            <a:r>
              <a:rPr lang="en-US" dirty="0">
                <a:latin typeface="+mj-lt"/>
              </a:rPr>
              <a:t>1.5 kHz bandwidth, 600 bps, GFSK</a:t>
            </a:r>
          </a:p>
          <a:p>
            <a:pPr lvl="1"/>
            <a:endParaRPr lang="en-US" dirty="0">
              <a:latin typeface="+mj-lt"/>
            </a:endParaRPr>
          </a:p>
          <a:p>
            <a:r>
              <a:rPr lang="en-US" dirty="0">
                <a:latin typeface="+mj-lt"/>
              </a:rPr>
              <a:t>Particularly optimized for Europe</a:t>
            </a:r>
          </a:p>
          <a:p>
            <a:pPr lvl="1"/>
            <a:r>
              <a:rPr lang="en-US" dirty="0">
                <a:latin typeface="+mj-lt"/>
              </a:rPr>
              <a:t>Uplink on 1% duty cycle channel, up to 14 dBm</a:t>
            </a:r>
          </a:p>
          <a:p>
            <a:pPr lvl="1"/>
            <a:r>
              <a:rPr lang="en-US" dirty="0">
                <a:latin typeface="+mj-lt"/>
              </a:rPr>
              <a:t>Downlink on 10% duty cycle channel, up to 27 dBm</a:t>
            </a:r>
          </a:p>
          <a:p>
            <a:pPr lvl="1"/>
            <a:endParaRPr lang="en-US" dirty="0">
              <a:latin typeface="+mj-lt"/>
            </a:endParaRPr>
          </a:p>
          <a:p>
            <a:r>
              <a:rPr lang="en-US" dirty="0">
                <a:latin typeface="+mj-lt"/>
              </a:rPr>
              <a:t>Works fine in US too</a:t>
            </a:r>
          </a:p>
          <a:p>
            <a:pPr lvl="1"/>
            <a:r>
              <a:rPr lang="en-US" dirty="0">
                <a:latin typeface="+mj-lt"/>
              </a:rPr>
              <a:t>Gets more power (24 dBm up is typical, up to 32 dBm down) and more range</a:t>
            </a:r>
          </a:p>
        </p:txBody>
      </p:sp>
      <p:sp>
        <p:nvSpPr>
          <p:cNvPr id="4" name="Slide Number Placeholder 3">
            <a:extLst>
              <a:ext uri="{FF2B5EF4-FFF2-40B4-BE49-F238E27FC236}">
                <a16:creationId xmlns:a16="http://schemas.microsoft.com/office/drawing/2014/main" id="{E682CBCD-EE82-4907-B75F-63F43610EFB0}"/>
              </a:ext>
            </a:extLst>
          </p:cNvPr>
          <p:cNvSpPr>
            <a:spLocks noGrp="1"/>
          </p:cNvSpPr>
          <p:nvPr>
            <p:ph type="sldNum" sz="quarter" idx="12"/>
          </p:nvPr>
        </p:nvSpPr>
        <p:spPr/>
        <p:txBody>
          <a:bodyPr/>
          <a:lstStyle/>
          <a:p>
            <a:fld id="{0778C724-3839-4D76-A707-B4C23905D055}" type="slidenum">
              <a:rPr lang="en-US" smtClean="0"/>
              <a:t>79</a:t>
            </a:fld>
            <a:endParaRPr lang="en-US"/>
          </a:p>
        </p:txBody>
      </p:sp>
    </p:spTree>
    <p:extLst>
      <p:ext uri="{BB962C8B-B14F-4D97-AF65-F5344CB8AC3E}">
        <p14:creationId xmlns:p14="http://schemas.microsoft.com/office/powerpoint/2010/main" val="2789185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What does the term radio means?</a:t>
            </a:r>
          </a:p>
        </p:txBody>
      </p:sp>
      <p:sp>
        <p:nvSpPr>
          <p:cNvPr id="3" name="Content Placeholder 2"/>
          <p:cNvSpPr>
            <a:spLocks noGrp="1"/>
          </p:cNvSpPr>
          <p:nvPr>
            <p:ph idx="1"/>
          </p:nvPr>
        </p:nvSpPr>
        <p:spPr>
          <a:xfrm>
            <a:off x="913262" y="1440816"/>
            <a:ext cx="10892050" cy="1877367"/>
          </a:xfrm>
        </p:spPr>
        <p:txBody>
          <a:bodyPr>
            <a:noAutofit/>
          </a:bodyPr>
          <a:lstStyle/>
          <a:p>
            <a:pPr marL="0" indent="0" algn="just">
              <a:buNone/>
            </a:pPr>
            <a:r>
              <a:rPr lang="en-US" dirty="0">
                <a:latin typeface="+mj-lt"/>
              </a:rPr>
              <a:t>The term </a:t>
            </a:r>
            <a:r>
              <a:rPr lang="en-US" b="1" dirty="0"/>
              <a:t>radio</a:t>
            </a:r>
            <a:r>
              <a:rPr lang="en-US" dirty="0">
                <a:latin typeface="+mj-lt"/>
              </a:rPr>
              <a:t> originates from the Latin "radius," signifying "spoke of a wheel" or "ray of light." It was first used in communication context in 1881. French scientist Ernest </a:t>
            </a:r>
            <a:r>
              <a:rPr lang="en-US" dirty="0" err="1">
                <a:latin typeface="+mj-lt"/>
              </a:rPr>
              <a:t>Mercadier</a:t>
            </a:r>
            <a:r>
              <a:rPr lang="en-US" dirty="0">
                <a:latin typeface="+mj-lt"/>
              </a:rPr>
              <a:t> suggested the term, leading Alexander Graham Bell to name his photophone system "radiophone," which translates to "radiated sound."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8</a:t>
            </a:fld>
            <a:endParaRPr lang="sv-SE" dirty="0"/>
          </a:p>
        </p:txBody>
      </p:sp>
      <p:pic>
        <p:nvPicPr>
          <p:cNvPr id="10" name="Picture 9" descr="A picture containing text&#10;&#10;Description automatically generated">
            <a:extLst>
              <a:ext uri="{FF2B5EF4-FFF2-40B4-BE49-F238E27FC236}">
                <a16:creationId xmlns:a16="http://schemas.microsoft.com/office/drawing/2014/main" id="{200D7E29-4E34-814B-EBCB-A2689A184DB0}"/>
              </a:ext>
            </a:extLst>
          </p:cNvPr>
          <p:cNvPicPr>
            <a:picLocks noChangeAspect="1"/>
          </p:cNvPicPr>
          <p:nvPr/>
        </p:nvPicPr>
        <p:blipFill>
          <a:blip r:embed="rId3"/>
          <a:stretch>
            <a:fillRect/>
          </a:stretch>
        </p:blipFill>
        <p:spPr>
          <a:xfrm>
            <a:off x="1975147" y="3893081"/>
            <a:ext cx="3876431" cy="2599793"/>
          </a:xfrm>
          <a:prstGeom prst="rect">
            <a:avLst/>
          </a:prstGeom>
        </p:spPr>
      </p:pic>
      <p:pic>
        <p:nvPicPr>
          <p:cNvPr id="11" name="Picture 10" descr="A picture containing text, outdoor, water, ground&#10;&#10;Description automatically generated">
            <a:extLst>
              <a:ext uri="{FF2B5EF4-FFF2-40B4-BE49-F238E27FC236}">
                <a16:creationId xmlns:a16="http://schemas.microsoft.com/office/drawing/2014/main" id="{FD3D94B1-09B4-D37E-C520-04D2D24F92DC}"/>
              </a:ext>
            </a:extLst>
          </p:cNvPr>
          <p:cNvPicPr>
            <a:picLocks noChangeAspect="1"/>
          </p:cNvPicPr>
          <p:nvPr/>
        </p:nvPicPr>
        <p:blipFill>
          <a:blip r:embed="rId4"/>
          <a:stretch>
            <a:fillRect/>
          </a:stretch>
        </p:blipFill>
        <p:spPr>
          <a:xfrm>
            <a:off x="6523315" y="3893081"/>
            <a:ext cx="3913090" cy="2599792"/>
          </a:xfrm>
          <a:prstGeom prst="rect">
            <a:avLst/>
          </a:prstGeom>
        </p:spPr>
      </p:pic>
    </p:spTree>
    <p:extLst>
      <p:ext uri="{BB962C8B-B14F-4D97-AF65-F5344CB8AC3E}">
        <p14:creationId xmlns:p14="http://schemas.microsoft.com/office/powerpoint/2010/main" val="71456975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72B1-7B9E-4A05-BFFC-2A9CA496FBB1}"/>
              </a:ext>
            </a:extLst>
          </p:cNvPr>
          <p:cNvSpPr>
            <a:spLocks noGrp="1"/>
          </p:cNvSpPr>
          <p:nvPr>
            <p:ph type="title"/>
          </p:nvPr>
        </p:nvSpPr>
        <p:spPr/>
        <p:txBody>
          <a:bodyPr/>
          <a:lstStyle/>
          <a:p>
            <a:r>
              <a:rPr lang="en-US" dirty="0"/>
              <a:t>Sigfox link budget</a:t>
            </a:r>
          </a:p>
        </p:txBody>
      </p:sp>
      <p:sp>
        <p:nvSpPr>
          <p:cNvPr id="3" name="Content Placeholder 2">
            <a:extLst>
              <a:ext uri="{FF2B5EF4-FFF2-40B4-BE49-F238E27FC236}">
                <a16:creationId xmlns:a16="http://schemas.microsoft.com/office/drawing/2014/main" id="{F1575BC9-589E-4026-9F0A-7271E874F208}"/>
              </a:ext>
            </a:extLst>
          </p:cNvPr>
          <p:cNvSpPr>
            <a:spLocks noGrp="1"/>
          </p:cNvSpPr>
          <p:nvPr>
            <p:ph idx="1"/>
          </p:nvPr>
        </p:nvSpPr>
        <p:spPr/>
        <p:txBody>
          <a:bodyPr/>
          <a:lstStyle/>
          <a:p>
            <a:r>
              <a:rPr lang="en-US" dirty="0">
                <a:latin typeface="+mj-lt"/>
              </a:rPr>
              <a:t>Why transmit at 100-600 bps?</a:t>
            </a:r>
          </a:p>
          <a:p>
            <a:pPr lvl="1"/>
            <a:r>
              <a:rPr lang="en-US" dirty="0">
                <a:latin typeface="+mj-lt"/>
              </a:rPr>
              <a:t>For greatly increased link budget</a:t>
            </a:r>
            <a:br>
              <a:rPr lang="en-US" dirty="0">
                <a:latin typeface="+mj-lt"/>
              </a:rPr>
            </a:br>
            <a:endParaRPr lang="en-US" dirty="0">
              <a:latin typeface="+mj-lt"/>
            </a:endParaRPr>
          </a:p>
          <a:p>
            <a:r>
              <a:rPr lang="en-US" dirty="0">
                <a:latin typeface="+mj-lt"/>
              </a:rPr>
              <a:t>Link budget: 150-160 dBm</a:t>
            </a:r>
          </a:p>
          <a:p>
            <a:pPr lvl="1"/>
            <a:r>
              <a:rPr lang="en-US" dirty="0">
                <a:latin typeface="+mj-lt"/>
              </a:rPr>
              <a:t>Assuming Tx at ~20 dBm</a:t>
            </a:r>
          </a:p>
          <a:p>
            <a:pPr lvl="1"/>
            <a:r>
              <a:rPr lang="en-US" dirty="0">
                <a:latin typeface="+mj-lt"/>
              </a:rPr>
              <a:t>Means Rx Sensitivity of -130 dBm (10 dBm better than </a:t>
            </a:r>
            <a:r>
              <a:rPr lang="en-US" dirty="0" err="1">
                <a:latin typeface="+mj-lt"/>
              </a:rPr>
              <a:t>LoRaWAN</a:t>
            </a:r>
            <a:r>
              <a:rPr lang="en-US" dirty="0">
                <a:latin typeface="+mj-lt"/>
              </a:rPr>
              <a:t>)</a:t>
            </a:r>
          </a:p>
          <a:p>
            <a:pPr lvl="1"/>
            <a:endParaRPr lang="en-US" dirty="0">
              <a:latin typeface="+mj-lt"/>
            </a:endParaRPr>
          </a:p>
          <a:p>
            <a:r>
              <a:rPr lang="en-US" dirty="0">
                <a:latin typeface="+mj-lt"/>
              </a:rPr>
              <a:t>Resulting range: 10-15 km in urban environments</a:t>
            </a:r>
          </a:p>
          <a:p>
            <a:pPr lvl="1"/>
            <a:r>
              <a:rPr lang="en-US" dirty="0">
                <a:latin typeface="+mj-lt"/>
              </a:rPr>
              <a:t>Except that buildings lead to dead spots in range</a:t>
            </a:r>
          </a:p>
        </p:txBody>
      </p:sp>
      <p:sp>
        <p:nvSpPr>
          <p:cNvPr id="4" name="Slide Number Placeholder 3">
            <a:extLst>
              <a:ext uri="{FF2B5EF4-FFF2-40B4-BE49-F238E27FC236}">
                <a16:creationId xmlns:a16="http://schemas.microsoft.com/office/drawing/2014/main" id="{8DD39636-CDDA-49E4-B77C-78E8BCB29E35}"/>
              </a:ext>
            </a:extLst>
          </p:cNvPr>
          <p:cNvSpPr>
            <a:spLocks noGrp="1"/>
          </p:cNvSpPr>
          <p:nvPr>
            <p:ph type="sldNum" sz="quarter" idx="12"/>
          </p:nvPr>
        </p:nvSpPr>
        <p:spPr/>
        <p:txBody>
          <a:bodyPr/>
          <a:lstStyle/>
          <a:p>
            <a:fld id="{0778C724-3839-4D76-A707-B4C23905D055}" type="slidenum">
              <a:rPr lang="en-US" smtClean="0"/>
              <a:t>80</a:t>
            </a:fld>
            <a:endParaRPr lang="en-US"/>
          </a:p>
        </p:txBody>
      </p:sp>
    </p:spTree>
    <p:extLst>
      <p:ext uri="{BB962C8B-B14F-4D97-AF65-F5344CB8AC3E}">
        <p14:creationId xmlns:p14="http://schemas.microsoft.com/office/powerpoint/2010/main" val="3668678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9470-7081-4854-84EC-F9A64651B372}"/>
              </a:ext>
            </a:extLst>
          </p:cNvPr>
          <p:cNvSpPr>
            <a:spLocks noGrp="1"/>
          </p:cNvSpPr>
          <p:nvPr>
            <p:ph type="title"/>
          </p:nvPr>
        </p:nvSpPr>
        <p:spPr>
          <a:xfrm>
            <a:off x="838200" y="296862"/>
            <a:ext cx="10515600" cy="777875"/>
          </a:xfrm>
        </p:spPr>
        <p:txBody>
          <a:bodyPr/>
          <a:lstStyle/>
          <a:p>
            <a:r>
              <a:rPr lang="en-US" dirty="0"/>
              <a:t>Sigfox coverage (Winter 2021)</a:t>
            </a:r>
          </a:p>
        </p:txBody>
      </p:sp>
      <p:sp>
        <p:nvSpPr>
          <p:cNvPr id="4" name="Slide Number Placeholder 3">
            <a:extLst>
              <a:ext uri="{FF2B5EF4-FFF2-40B4-BE49-F238E27FC236}">
                <a16:creationId xmlns:a16="http://schemas.microsoft.com/office/drawing/2014/main" id="{B2FE116C-AB2F-43C1-8CC4-98868066B7B0}"/>
              </a:ext>
            </a:extLst>
          </p:cNvPr>
          <p:cNvSpPr>
            <a:spLocks noGrp="1"/>
          </p:cNvSpPr>
          <p:nvPr>
            <p:ph type="sldNum" sz="quarter" idx="12"/>
          </p:nvPr>
        </p:nvSpPr>
        <p:spPr/>
        <p:txBody>
          <a:bodyPr/>
          <a:lstStyle/>
          <a:p>
            <a:fld id="{0778C724-3839-4D76-A707-B4C23905D055}" type="slidenum">
              <a:rPr lang="en-US" smtClean="0"/>
              <a:t>81</a:t>
            </a:fld>
            <a:endParaRPr lang="en-US"/>
          </a:p>
        </p:txBody>
      </p:sp>
      <p:pic>
        <p:nvPicPr>
          <p:cNvPr id="6" name="Picture 5">
            <a:extLst>
              <a:ext uri="{FF2B5EF4-FFF2-40B4-BE49-F238E27FC236}">
                <a16:creationId xmlns:a16="http://schemas.microsoft.com/office/drawing/2014/main" id="{622AF557-62EB-4B50-921D-EE43392BCB99}"/>
              </a:ext>
            </a:extLst>
          </p:cNvPr>
          <p:cNvPicPr>
            <a:picLocks noChangeAspect="1"/>
          </p:cNvPicPr>
          <p:nvPr/>
        </p:nvPicPr>
        <p:blipFill>
          <a:blip r:embed="rId2"/>
          <a:stretch>
            <a:fillRect/>
          </a:stretch>
        </p:blipFill>
        <p:spPr>
          <a:xfrm>
            <a:off x="1092796" y="1143000"/>
            <a:ext cx="10002395" cy="5029200"/>
          </a:xfrm>
          <a:prstGeom prst="rect">
            <a:avLst/>
          </a:prstGeom>
        </p:spPr>
      </p:pic>
    </p:spTree>
    <p:extLst>
      <p:ext uri="{BB962C8B-B14F-4D97-AF65-F5344CB8AC3E}">
        <p14:creationId xmlns:p14="http://schemas.microsoft.com/office/powerpoint/2010/main" val="30791011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B965-E9A1-3F9D-7334-D838CAD5D0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25F14-2328-29F9-7230-1AAB5CA4EE00}"/>
              </a:ext>
            </a:extLst>
          </p:cNvPr>
          <p:cNvSpPr>
            <a:spLocks noGrp="1"/>
          </p:cNvSpPr>
          <p:nvPr>
            <p:ph idx="1"/>
          </p:nvPr>
        </p:nvSpPr>
        <p:spPr>
          <a:xfrm>
            <a:off x="2516614" y="3131066"/>
            <a:ext cx="7158771" cy="1258094"/>
          </a:xfrm>
        </p:spPr>
        <p:txBody>
          <a:bodyPr>
            <a:normAutofit/>
          </a:bodyPr>
          <a:lstStyle/>
          <a:p>
            <a:pPr marL="0" indent="0" algn="ctr">
              <a:buNone/>
            </a:pPr>
            <a:r>
              <a:rPr lang="en-US" sz="4800" dirty="0"/>
              <a:t>Bluetooth, ZigBee and Wi-Fi</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84C8159A-F5F7-E6ED-D3FC-70D1F7410F3F}"/>
              </a:ext>
            </a:extLst>
          </p:cNvPr>
          <p:cNvSpPr>
            <a:spLocks noGrp="1"/>
          </p:cNvSpPr>
          <p:nvPr>
            <p:ph type="sldNum" sz="quarter" idx="12"/>
          </p:nvPr>
        </p:nvSpPr>
        <p:spPr/>
        <p:txBody>
          <a:bodyPr/>
          <a:lstStyle/>
          <a:p>
            <a:fld id="{687B7451-1438-CB4A-8106-82A64F1C7D7B}" type="slidenum">
              <a:rPr lang="sv-SE" smtClean="0"/>
              <a:t>82</a:t>
            </a:fld>
            <a:endParaRPr lang="sv-SE"/>
          </a:p>
        </p:txBody>
      </p:sp>
      <p:sp>
        <p:nvSpPr>
          <p:cNvPr id="2" name="Footer Placeholder 1">
            <a:extLst>
              <a:ext uri="{FF2B5EF4-FFF2-40B4-BE49-F238E27FC236}">
                <a16:creationId xmlns:a16="http://schemas.microsoft.com/office/drawing/2014/main" id="{04C057D6-5296-2AEE-825D-2E2AB148B29E}"/>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76828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Basics of Bluetooth Low Energy (BLE)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Direct device-to-device communication</a:t>
            </a:r>
          </a:p>
          <a:p>
            <a:pPr lvl="1"/>
            <a:r>
              <a:rPr lang="en-US" dirty="0">
                <a:latin typeface="+mj-lt"/>
              </a:rPr>
              <a:t>Usually: Computer to Thing</a:t>
            </a:r>
          </a:p>
          <a:p>
            <a:pPr lvl="1"/>
            <a:r>
              <a:rPr lang="en-US" dirty="0">
                <a:latin typeface="+mj-lt"/>
              </a:rPr>
              <a:t>Smartphone to device, Laptop to device, etc.</a:t>
            </a:r>
          </a:p>
          <a:p>
            <a:pPr lvl="1"/>
            <a:endParaRPr lang="en-US" dirty="0">
              <a:latin typeface="+mj-lt"/>
            </a:endParaRPr>
          </a:p>
          <a:p>
            <a:r>
              <a:rPr lang="en-US" dirty="0">
                <a:latin typeface="+mj-lt"/>
              </a:rPr>
              <a:t>Focus on making the “Thing” really low energy</a:t>
            </a:r>
          </a:p>
          <a:p>
            <a:pPr lvl="1"/>
            <a:r>
              <a:rPr lang="en-US" dirty="0">
                <a:latin typeface="+mj-lt"/>
              </a:rPr>
              <a:t>Push energy-intensive requirements onto “Computer”</a:t>
            </a:r>
          </a:p>
          <a:p>
            <a:pPr lvl="1"/>
            <a:endParaRPr lang="en-US" dirty="0">
              <a:latin typeface="+mj-lt"/>
            </a:endParaRP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83</a:t>
            </a:fld>
            <a:endParaRPr lang="en-US"/>
          </a:p>
        </p:txBody>
      </p:sp>
    </p:spTree>
    <p:extLst>
      <p:ext uri="{BB962C8B-B14F-4D97-AF65-F5344CB8AC3E}">
        <p14:creationId xmlns:p14="http://schemas.microsoft.com/office/powerpoint/2010/main" val="3047749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Two different communication modes in BLE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Advertising</a:t>
            </a:r>
          </a:p>
          <a:p>
            <a:pPr lvl="1"/>
            <a:r>
              <a:rPr lang="en-US" dirty="0">
                <a:latin typeface="+mj-lt"/>
              </a:rPr>
              <a:t>Discovery</a:t>
            </a:r>
          </a:p>
          <a:p>
            <a:pPr lvl="1"/>
            <a:r>
              <a:rPr lang="en-US" dirty="0">
                <a:latin typeface="+mj-lt"/>
              </a:rPr>
              <a:t>Advertisements – broadcast messages indicating device details</a:t>
            </a:r>
          </a:p>
          <a:p>
            <a:pPr lvl="1"/>
            <a:r>
              <a:rPr lang="en-US" dirty="0">
                <a:latin typeface="+mj-lt"/>
              </a:rPr>
              <a:t>Ephemeral, </a:t>
            </a:r>
            <a:r>
              <a:rPr lang="en-US" dirty="0" err="1">
                <a:latin typeface="+mj-lt"/>
              </a:rPr>
              <a:t>uni</a:t>
            </a:r>
            <a:r>
              <a:rPr lang="en-US" dirty="0">
                <a:latin typeface="+mj-lt"/>
              </a:rPr>
              <a:t>-directional communication from Advertiser to Scanner(s)</a:t>
            </a:r>
          </a:p>
          <a:p>
            <a:pPr lvl="1"/>
            <a:r>
              <a:rPr lang="en-US" dirty="0">
                <a:latin typeface="+mj-lt"/>
              </a:rPr>
              <a:t>ALOHA access control</a:t>
            </a:r>
          </a:p>
          <a:p>
            <a:pPr lvl="1"/>
            <a:endParaRPr lang="en-US" dirty="0">
              <a:latin typeface="+mj-lt"/>
            </a:endParaRPr>
          </a:p>
          <a:p>
            <a:r>
              <a:rPr lang="en-US" dirty="0">
                <a:latin typeface="+mj-lt"/>
              </a:rPr>
              <a:t>Connections</a:t>
            </a:r>
          </a:p>
          <a:p>
            <a:pPr lvl="1"/>
            <a:r>
              <a:rPr lang="en-US" dirty="0">
                <a:latin typeface="+mj-lt"/>
              </a:rPr>
              <a:t>Interaction</a:t>
            </a:r>
          </a:p>
          <a:p>
            <a:pPr lvl="1"/>
            <a:r>
              <a:rPr lang="en-US" dirty="0">
                <a:latin typeface="+mj-lt"/>
              </a:rPr>
              <a:t>Bi-directional communication between Peripheral and Central</a:t>
            </a:r>
          </a:p>
          <a:p>
            <a:pPr lvl="1"/>
            <a:r>
              <a:rPr lang="en-US" dirty="0">
                <a:latin typeface="+mj-lt"/>
              </a:rPr>
              <a:t>Maintained for some duration</a:t>
            </a:r>
          </a:p>
          <a:p>
            <a:pPr lvl="1"/>
            <a:r>
              <a:rPr lang="en-US" dirty="0">
                <a:latin typeface="+mj-lt"/>
              </a:rPr>
              <a:t>TDMA access control</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84</a:t>
            </a:fld>
            <a:endParaRPr lang="en-US" dirty="0"/>
          </a:p>
        </p:txBody>
      </p:sp>
    </p:spTree>
    <p:extLst>
      <p:ext uri="{BB962C8B-B14F-4D97-AF65-F5344CB8AC3E}">
        <p14:creationId xmlns:p14="http://schemas.microsoft.com/office/powerpoint/2010/main" val="2493468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8FA0-3A8F-4AFF-89AD-9F2EE6B1F34C}"/>
              </a:ext>
            </a:extLst>
          </p:cNvPr>
          <p:cNvSpPr>
            <a:spLocks noGrp="1"/>
          </p:cNvSpPr>
          <p:nvPr>
            <p:ph type="title"/>
          </p:nvPr>
        </p:nvSpPr>
        <p:spPr>
          <a:xfrm>
            <a:off x="770246" y="29638"/>
            <a:ext cx="10515600" cy="1325563"/>
          </a:xfrm>
        </p:spPr>
        <p:txBody>
          <a:bodyPr/>
          <a:lstStyle/>
          <a:p>
            <a:r>
              <a:rPr lang="en-US" dirty="0"/>
              <a:t>BLE network topology</a:t>
            </a:r>
          </a:p>
        </p:txBody>
      </p:sp>
      <p:sp>
        <p:nvSpPr>
          <p:cNvPr id="4" name="Slide Number Placeholder 3">
            <a:extLst>
              <a:ext uri="{FF2B5EF4-FFF2-40B4-BE49-F238E27FC236}">
                <a16:creationId xmlns:a16="http://schemas.microsoft.com/office/drawing/2014/main" id="{F8F33ABB-34F6-4A51-B7BD-2CA009851854}"/>
              </a:ext>
            </a:extLst>
          </p:cNvPr>
          <p:cNvSpPr>
            <a:spLocks noGrp="1"/>
          </p:cNvSpPr>
          <p:nvPr>
            <p:ph type="sldNum" sz="quarter" idx="12"/>
          </p:nvPr>
        </p:nvSpPr>
        <p:spPr/>
        <p:txBody>
          <a:bodyPr/>
          <a:lstStyle/>
          <a:p>
            <a:fld id="{0778C724-3839-4D76-A707-B4C23905D055}" type="slidenum">
              <a:rPr lang="en-US" smtClean="0"/>
              <a:t>85</a:t>
            </a:fld>
            <a:endParaRPr lang="en-US"/>
          </a:p>
        </p:txBody>
      </p:sp>
      <p:sp>
        <p:nvSpPr>
          <p:cNvPr id="10" name="Oval 9">
            <a:extLst>
              <a:ext uri="{FF2B5EF4-FFF2-40B4-BE49-F238E27FC236}">
                <a16:creationId xmlns:a16="http://schemas.microsoft.com/office/drawing/2014/main" id="{D086AEA0-0C65-4BA8-B59B-E38CF44363FC}"/>
              </a:ext>
            </a:extLst>
          </p:cNvPr>
          <p:cNvSpPr/>
          <p:nvPr/>
        </p:nvSpPr>
        <p:spPr>
          <a:xfrm>
            <a:off x="5747646" y="516731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1" name="Oval 10">
            <a:extLst>
              <a:ext uri="{FF2B5EF4-FFF2-40B4-BE49-F238E27FC236}">
                <a16:creationId xmlns:a16="http://schemas.microsoft.com/office/drawing/2014/main" id="{DB22D0DE-D14B-44C4-AC89-E68A005E98C8}"/>
              </a:ext>
            </a:extLst>
          </p:cNvPr>
          <p:cNvSpPr/>
          <p:nvPr/>
        </p:nvSpPr>
        <p:spPr>
          <a:xfrm>
            <a:off x="892342" y="3205183"/>
            <a:ext cx="1462088" cy="14620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Peripheral</a:t>
            </a:r>
          </a:p>
        </p:txBody>
      </p:sp>
      <p:sp>
        <p:nvSpPr>
          <p:cNvPr id="12" name="Oval 11">
            <a:extLst>
              <a:ext uri="{FF2B5EF4-FFF2-40B4-BE49-F238E27FC236}">
                <a16:creationId xmlns:a16="http://schemas.microsoft.com/office/drawing/2014/main" id="{50EF1D2E-8CA3-4C03-8731-EA7C042804D6}"/>
              </a:ext>
            </a:extLst>
          </p:cNvPr>
          <p:cNvSpPr/>
          <p:nvPr/>
        </p:nvSpPr>
        <p:spPr>
          <a:xfrm>
            <a:off x="2574371" y="516731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3" name="Oval 12">
            <a:extLst>
              <a:ext uri="{FF2B5EF4-FFF2-40B4-BE49-F238E27FC236}">
                <a16:creationId xmlns:a16="http://schemas.microsoft.com/office/drawing/2014/main" id="{65D3F173-5991-4FCF-BC3F-63DA485E592F}"/>
              </a:ext>
            </a:extLst>
          </p:cNvPr>
          <p:cNvSpPr/>
          <p:nvPr/>
        </p:nvSpPr>
        <p:spPr>
          <a:xfrm>
            <a:off x="10045682" y="489426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4" name="Oval 13">
            <a:extLst>
              <a:ext uri="{FF2B5EF4-FFF2-40B4-BE49-F238E27FC236}">
                <a16:creationId xmlns:a16="http://schemas.microsoft.com/office/drawing/2014/main" id="{8149D89C-0150-4C76-AFBE-32948BFB3A3D}"/>
              </a:ext>
            </a:extLst>
          </p:cNvPr>
          <p:cNvSpPr/>
          <p:nvPr/>
        </p:nvSpPr>
        <p:spPr>
          <a:xfrm>
            <a:off x="906154" y="1075134"/>
            <a:ext cx="1462088" cy="14620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Peripheral</a:t>
            </a:r>
          </a:p>
        </p:txBody>
      </p:sp>
      <p:sp>
        <p:nvSpPr>
          <p:cNvPr id="15" name="Oval 14">
            <a:extLst>
              <a:ext uri="{FF2B5EF4-FFF2-40B4-BE49-F238E27FC236}">
                <a16:creationId xmlns:a16="http://schemas.microsoft.com/office/drawing/2014/main" id="{3DFF1300-3DEF-43AB-B87E-D56EF21DE92F}"/>
              </a:ext>
            </a:extLst>
          </p:cNvPr>
          <p:cNvSpPr/>
          <p:nvPr/>
        </p:nvSpPr>
        <p:spPr>
          <a:xfrm>
            <a:off x="4104918" y="2122950"/>
            <a:ext cx="1462088" cy="14620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Central &amp; Scanner</a:t>
            </a:r>
          </a:p>
        </p:txBody>
      </p:sp>
      <p:sp>
        <p:nvSpPr>
          <p:cNvPr id="16" name="Oval 15">
            <a:extLst>
              <a:ext uri="{FF2B5EF4-FFF2-40B4-BE49-F238E27FC236}">
                <a16:creationId xmlns:a16="http://schemas.microsoft.com/office/drawing/2014/main" id="{05108C15-AAFD-4E68-9088-B657D2427557}"/>
              </a:ext>
            </a:extLst>
          </p:cNvPr>
          <p:cNvSpPr/>
          <p:nvPr/>
        </p:nvSpPr>
        <p:spPr>
          <a:xfrm>
            <a:off x="7750644" y="2346318"/>
            <a:ext cx="1462088" cy="14620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Scanner</a:t>
            </a:r>
          </a:p>
        </p:txBody>
      </p:sp>
      <p:sp>
        <p:nvSpPr>
          <p:cNvPr id="17" name="Arrow: Left-Right 16">
            <a:extLst>
              <a:ext uri="{FF2B5EF4-FFF2-40B4-BE49-F238E27FC236}">
                <a16:creationId xmlns:a16="http://schemas.microsoft.com/office/drawing/2014/main" id="{04CCBA1A-549B-4478-BE9B-A826043EC8DA}"/>
              </a:ext>
            </a:extLst>
          </p:cNvPr>
          <p:cNvSpPr/>
          <p:nvPr/>
        </p:nvSpPr>
        <p:spPr>
          <a:xfrm rot="1003240">
            <a:off x="2463204" y="1862365"/>
            <a:ext cx="1684421" cy="685800"/>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a:t>
            </a:r>
          </a:p>
        </p:txBody>
      </p:sp>
      <p:sp>
        <p:nvSpPr>
          <p:cNvPr id="18" name="Arrow: Left-Right 17">
            <a:extLst>
              <a:ext uri="{FF2B5EF4-FFF2-40B4-BE49-F238E27FC236}">
                <a16:creationId xmlns:a16="http://schemas.microsoft.com/office/drawing/2014/main" id="{9A2CE49B-1EDE-455F-BECA-0482D5ED5268}"/>
              </a:ext>
            </a:extLst>
          </p:cNvPr>
          <p:cNvSpPr/>
          <p:nvPr/>
        </p:nvSpPr>
        <p:spPr>
          <a:xfrm rot="20560918">
            <a:off x="2354856" y="3015266"/>
            <a:ext cx="1684421" cy="685800"/>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a:t>
            </a:r>
          </a:p>
        </p:txBody>
      </p:sp>
      <p:sp>
        <p:nvSpPr>
          <p:cNvPr id="19" name="Arrow: Right 18">
            <a:extLst>
              <a:ext uri="{FF2B5EF4-FFF2-40B4-BE49-F238E27FC236}">
                <a16:creationId xmlns:a16="http://schemas.microsoft.com/office/drawing/2014/main" id="{A9724F69-5473-47F5-8E33-C659A85A7B2A}"/>
              </a:ext>
            </a:extLst>
          </p:cNvPr>
          <p:cNvSpPr/>
          <p:nvPr/>
        </p:nvSpPr>
        <p:spPr>
          <a:xfrm rot="17665400">
            <a:off x="3196534" y="4054978"/>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0" name="Arrow: Right 19">
            <a:extLst>
              <a:ext uri="{FF2B5EF4-FFF2-40B4-BE49-F238E27FC236}">
                <a16:creationId xmlns:a16="http://schemas.microsoft.com/office/drawing/2014/main" id="{12FA9DC2-6FB4-41FA-A2D5-142DD37786DF}"/>
              </a:ext>
            </a:extLst>
          </p:cNvPr>
          <p:cNvSpPr/>
          <p:nvPr/>
        </p:nvSpPr>
        <p:spPr>
          <a:xfrm rot="14583970">
            <a:off x="4727081" y="4010853"/>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1" name="Arrow: Right 20">
            <a:extLst>
              <a:ext uri="{FF2B5EF4-FFF2-40B4-BE49-F238E27FC236}">
                <a16:creationId xmlns:a16="http://schemas.microsoft.com/office/drawing/2014/main" id="{DB5AB62B-8BEC-4FC2-AFCF-D45BD71DC31C}"/>
              </a:ext>
            </a:extLst>
          </p:cNvPr>
          <p:cNvSpPr/>
          <p:nvPr/>
        </p:nvSpPr>
        <p:spPr>
          <a:xfrm rot="18374189">
            <a:off x="6571805" y="4167007"/>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2" name="Arrow: Right 21">
            <a:extLst>
              <a:ext uri="{FF2B5EF4-FFF2-40B4-BE49-F238E27FC236}">
                <a16:creationId xmlns:a16="http://schemas.microsoft.com/office/drawing/2014/main" id="{29E4FC8E-F0C3-46D2-BAC6-09F46C5DDFF2}"/>
              </a:ext>
            </a:extLst>
          </p:cNvPr>
          <p:cNvSpPr/>
          <p:nvPr/>
        </p:nvSpPr>
        <p:spPr>
          <a:xfrm rot="13969085">
            <a:off x="8751654" y="3976641"/>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Tree>
    <p:extLst>
      <p:ext uri="{BB962C8B-B14F-4D97-AF65-F5344CB8AC3E}">
        <p14:creationId xmlns:p14="http://schemas.microsoft.com/office/powerpoint/2010/main" val="1049812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5C80-1ADE-418F-844F-FC92A00E5924}"/>
              </a:ext>
            </a:extLst>
          </p:cNvPr>
          <p:cNvSpPr>
            <a:spLocks noGrp="1"/>
          </p:cNvSpPr>
          <p:nvPr>
            <p:ph type="title"/>
          </p:nvPr>
        </p:nvSpPr>
        <p:spPr/>
        <p:txBody>
          <a:bodyPr/>
          <a:lstStyle/>
          <a:p>
            <a:r>
              <a:rPr lang="en-US" dirty="0"/>
              <a:t>Bluetooth devices multiple roles at the same time</a:t>
            </a:r>
          </a:p>
        </p:txBody>
      </p:sp>
      <p:sp>
        <p:nvSpPr>
          <p:cNvPr id="3" name="Content Placeholder 2">
            <a:extLst>
              <a:ext uri="{FF2B5EF4-FFF2-40B4-BE49-F238E27FC236}">
                <a16:creationId xmlns:a16="http://schemas.microsoft.com/office/drawing/2014/main" id="{AF428C2C-B768-49C3-AE56-3FECB64FA4EE}"/>
              </a:ext>
            </a:extLst>
          </p:cNvPr>
          <p:cNvSpPr>
            <a:spLocks noGrp="1"/>
          </p:cNvSpPr>
          <p:nvPr>
            <p:ph idx="1"/>
          </p:nvPr>
        </p:nvSpPr>
        <p:spPr/>
        <p:txBody>
          <a:bodyPr>
            <a:normAutofit/>
          </a:bodyPr>
          <a:lstStyle/>
          <a:p>
            <a:r>
              <a:rPr lang="en-US" dirty="0">
                <a:latin typeface="+mj-lt"/>
              </a:rPr>
              <a:t>Topology picture is a simplification of roles</a:t>
            </a:r>
          </a:p>
          <a:p>
            <a:endParaRPr lang="en-US" dirty="0">
              <a:latin typeface="+mj-lt"/>
            </a:endParaRPr>
          </a:p>
          <a:p>
            <a:r>
              <a:rPr lang="en-US" dirty="0">
                <a:latin typeface="+mj-lt"/>
              </a:rPr>
              <a:t>A single device can have multiple roles simultaneously</a:t>
            </a:r>
          </a:p>
          <a:p>
            <a:pPr lvl="1"/>
            <a:r>
              <a:rPr lang="en-US" dirty="0">
                <a:latin typeface="+mj-lt"/>
              </a:rPr>
              <a:t>Scanning and Advertising simultaneously</a:t>
            </a:r>
          </a:p>
          <a:p>
            <a:pPr lvl="1"/>
            <a:r>
              <a:rPr lang="en-US" dirty="0">
                <a:latin typeface="+mj-lt"/>
              </a:rPr>
              <a:t>Peripheral and Scanner and Advertiser simultaneously</a:t>
            </a:r>
          </a:p>
          <a:p>
            <a:pPr lvl="1"/>
            <a:r>
              <a:rPr lang="en-US" dirty="0">
                <a:latin typeface="+mj-lt"/>
              </a:rPr>
              <a:t>Peripheral and Scanner and Central and Advertiser simultaneously</a:t>
            </a:r>
          </a:p>
          <a:p>
            <a:pPr lvl="1"/>
            <a:endParaRPr lang="en-US" dirty="0">
              <a:latin typeface="+mj-lt"/>
            </a:endParaRPr>
          </a:p>
          <a:p>
            <a:r>
              <a:rPr lang="en-US" dirty="0">
                <a:latin typeface="+mj-lt"/>
              </a:rPr>
              <a:t>Also possible:</a:t>
            </a:r>
          </a:p>
          <a:p>
            <a:pPr lvl="1"/>
            <a:r>
              <a:rPr lang="en-US" dirty="0">
                <a:latin typeface="+mj-lt"/>
              </a:rPr>
              <a:t>One Peripheral can be connected to multiple Central</a:t>
            </a:r>
          </a:p>
        </p:txBody>
      </p:sp>
      <p:sp>
        <p:nvSpPr>
          <p:cNvPr id="4" name="Slide Number Placeholder 3">
            <a:extLst>
              <a:ext uri="{FF2B5EF4-FFF2-40B4-BE49-F238E27FC236}">
                <a16:creationId xmlns:a16="http://schemas.microsoft.com/office/drawing/2014/main" id="{991D1782-7EA2-4AD6-8A19-626DDD70C3C7}"/>
              </a:ext>
            </a:extLst>
          </p:cNvPr>
          <p:cNvSpPr>
            <a:spLocks noGrp="1"/>
          </p:cNvSpPr>
          <p:nvPr>
            <p:ph type="sldNum" sz="quarter" idx="12"/>
          </p:nvPr>
        </p:nvSpPr>
        <p:spPr/>
        <p:txBody>
          <a:bodyPr/>
          <a:lstStyle/>
          <a:p>
            <a:fld id="{0778C724-3839-4D76-A707-B4C23905D055}" type="slidenum">
              <a:rPr lang="en-US" smtClean="0"/>
              <a:t>86</a:t>
            </a:fld>
            <a:endParaRPr lang="en-US"/>
          </a:p>
        </p:txBody>
      </p:sp>
    </p:spTree>
    <p:extLst>
      <p:ext uri="{BB962C8B-B14F-4D97-AF65-F5344CB8AC3E}">
        <p14:creationId xmlns:p14="http://schemas.microsoft.com/office/powerpoint/2010/main" val="20589298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200" y="136525"/>
            <a:ext cx="10515600" cy="1325563"/>
          </a:xfrm>
        </p:spPr>
        <p:txBody>
          <a:bodyPr/>
          <a:lstStyle/>
          <a:p>
            <a:r>
              <a:rPr lang="en-US" dirty="0"/>
              <a:t>BLE frequency</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07918" y="1316361"/>
            <a:ext cx="10515600" cy="4351338"/>
          </a:xfrm>
        </p:spPr>
        <p:txBody>
          <a:bodyPr/>
          <a:lstStyle/>
          <a:p>
            <a:r>
              <a:rPr lang="en-US" dirty="0">
                <a:latin typeface="+mj-lt"/>
              </a:rPr>
              <a:t>2.4 GHz carrier, Forty 2-MHz channels, 1 Mbps data rate</a:t>
            </a:r>
          </a:p>
          <a:p>
            <a:pPr lvl="1"/>
            <a:r>
              <a:rPr lang="en-US" dirty="0">
                <a:latin typeface="+mj-lt"/>
              </a:rPr>
              <a:t>37, 38, 39 for advertising</a:t>
            </a:r>
          </a:p>
          <a:p>
            <a:pPr lvl="1"/>
            <a:r>
              <a:rPr lang="en-US" dirty="0">
                <a:latin typeface="+mj-lt"/>
              </a:rPr>
              <a:t>0-36 for connection (FHSS)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87</a:t>
            </a:fld>
            <a:endParaRPr lang="en-US"/>
          </a:p>
        </p:txBody>
      </p:sp>
      <p:pic>
        <p:nvPicPr>
          <p:cNvPr id="6" name="Picture 2">
            <a:extLst>
              <a:ext uri="{FF2B5EF4-FFF2-40B4-BE49-F238E27FC236}">
                <a16:creationId xmlns:a16="http://schemas.microsoft.com/office/drawing/2014/main" id="{663A1AD9-4FC5-46DF-9D6D-6E9E529B10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66964" y="2766651"/>
            <a:ext cx="7447548" cy="377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3718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BLE modulation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Gaussian Frequency-Shift Keying (GFSK)</a:t>
            </a:r>
          </a:p>
          <a:p>
            <a:pPr lvl="1"/>
            <a:r>
              <a:rPr lang="en-US" dirty="0">
                <a:latin typeface="+mj-lt"/>
              </a:rPr>
              <a:t>Improvement on base Frequency-shift Keying</a:t>
            </a:r>
          </a:p>
          <a:p>
            <a:pPr lvl="1"/>
            <a:r>
              <a:rPr lang="en-US" dirty="0">
                <a:latin typeface="+mj-lt"/>
              </a:rPr>
              <a:t>Smoother transitions between bits -&gt; reduces nearby interference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88</a:t>
            </a:fld>
            <a:endParaRPr lang="en-US"/>
          </a:p>
        </p:txBody>
      </p:sp>
      <p:pic>
        <p:nvPicPr>
          <p:cNvPr id="5" name="Picture 2">
            <a:extLst>
              <a:ext uri="{FF2B5EF4-FFF2-40B4-BE49-F238E27FC236}">
                <a16:creationId xmlns:a16="http://schemas.microsoft.com/office/drawing/2014/main" id="{EF8AAE17-6850-43CB-8547-C18597CB1A1D}"/>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2653251" y="3372793"/>
            <a:ext cx="6412543" cy="234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3365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97B9-F7BD-4318-8A7B-FFDCBF474C90}"/>
              </a:ext>
            </a:extLst>
          </p:cNvPr>
          <p:cNvSpPr>
            <a:spLocks noGrp="1"/>
          </p:cNvSpPr>
          <p:nvPr>
            <p:ph type="title"/>
          </p:nvPr>
        </p:nvSpPr>
        <p:spPr/>
        <p:txBody>
          <a:bodyPr/>
          <a:lstStyle/>
          <a:p>
            <a:r>
              <a:rPr lang="en-US" dirty="0"/>
              <a:t>ZigBee goals</a:t>
            </a:r>
          </a:p>
        </p:txBody>
      </p:sp>
      <p:sp>
        <p:nvSpPr>
          <p:cNvPr id="3" name="Content Placeholder 2">
            <a:extLst>
              <a:ext uri="{FF2B5EF4-FFF2-40B4-BE49-F238E27FC236}">
                <a16:creationId xmlns:a16="http://schemas.microsoft.com/office/drawing/2014/main" id="{64893BB4-8809-44FF-94D8-1FF4FDA0EF67}"/>
              </a:ext>
            </a:extLst>
          </p:cNvPr>
          <p:cNvSpPr>
            <a:spLocks noGrp="1"/>
          </p:cNvSpPr>
          <p:nvPr>
            <p:ph idx="1"/>
          </p:nvPr>
        </p:nvSpPr>
        <p:spPr/>
        <p:txBody>
          <a:bodyPr/>
          <a:lstStyle/>
          <a:p>
            <a:r>
              <a:rPr lang="en-US" dirty="0">
                <a:latin typeface="+mj-lt"/>
              </a:rPr>
              <a:t>Enable automatic communication between devices</a:t>
            </a:r>
          </a:p>
          <a:p>
            <a:pPr lvl="1"/>
            <a:r>
              <a:rPr lang="en-US" dirty="0">
                <a:latin typeface="+mj-lt"/>
              </a:rPr>
              <a:t>Low complexity</a:t>
            </a:r>
          </a:p>
          <a:p>
            <a:pPr lvl="1"/>
            <a:r>
              <a:rPr lang="en-US" dirty="0">
                <a:latin typeface="+mj-lt"/>
              </a:rPr>
              <a:t>Low power</a:t>
            </a:r>
          </a:p>
          <a:p>
            <a:pPr lvl="1"/>
            <a:r>
              <a:rPr lang="en-US" dirty="0">
                <a:latin typeface="+mj-lt"/>
              </a:rPr>
              <a:t>Focus on home automation and industrial control/monitoring</a:t>
            </a:r>
          </a:p>
          <a:p>
            <a:pPr lvl="1"/>
            <a:endParaRPr lang="en-US" dirty="0">
              <a:latin typeface="+mj-lt"/>
            </a:endParaRPr>
          </a:p>
          <a:p>
            <a:r>
              <a:rPr lang="en-US" dirty="0">
                <a:latin typeface="+mj-lt"/>
              </a:rPr>
              <a:t>From our perspective</a:t>
            </a:r>
          </a:p>
          <a:p>
            <a:pPr lvl="1"/>
            <a:r>
              <a:rPr lang="en-US" dirty="0">
                <a:latin typeface="+mj-lt"/>
              </a:rPr>
              <a:t>802.15.4 PHY and MAC</a:t>
            </a:r>
          </a:p>
          <a:p>
            <a:pPr marL="457200" lvl="1" indent="0">
              <a:buNone/>
            </a:pPr>
            <a:r>
              <a:rPr lang="en-US" dirty="0">
                <a:latin typeface="+mj-lt"/>
              </a:rPr>
              <a:t>Designed for higher-power devices than Thread or BLE</a:t>
            </a:r>
          </a:p>
          <a:p>
            <a:pPr lvl="2"/>
            <a:r>
              <a:rPr lang="en-US" dirty="0">
                <a:latin typeface="+mj-lt"/>
              </a:rPr>
              <a:t>Although still relatively low power</a:t>
            </a:r>
          </a:p>
        </p:txBody>
      </p:sp>
      <p:sp>
        <p:nvSpPr>
          <p:cNvPr id="4" name="Slide Number Placeholder 3">
            <a:extLst>
              <a:ext uri="{FF2B5EF4-FFF2-40B4-BE49-F238E27FC236}">
                <a16:creationId xmlns:a16="http://schemas.microsoft.com/office/drawing/2014/main" id="{F2C6E63C-ED9C-4661-BDCC-7465CB1BEE45}"/>
              </a:ext>
            </a:extLst>
          </p:cNvPr>
          <p:cNvSpPr>
            <a:spLocks noGrp="1"/>
          </p:cNvSpPr>
          <p:nvPr>
            <p:ph type="sldNum" sz="quarter" idx="12"/>
          </p:nvPr>
        </p:nvSpPr>
        <p:spPr/>
        <p:txBody>
          <a:bodyPr/>
          <a:lstStyle/>
          <a:p>
            <a:fld id="{0778C724-3839-4D76-A707-B4C23905D055}" type="slidenum">
              <a:rPr lang="en-US" smtClean="0"/>
              <a:t>89</a:t>
            </a:fld>
            <a:endParaRPr lang="en-US"/>
          </a:p>
        </p:txBody>
      </p:sp>
    </p:spTree>
    <p:extLst>
      <p:ext uri="{BB962C8B-B14F-4D97-AF65-F5344CB8AC3E}">
        <p14:creationId xmlns:p14="http://schemas.microsoft.com/office/powerpoint/2010/main" val="595848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E9BC-F01E-0D3C-C848-CA3BA74D8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D1A09-9B6A-3B66-DCBC-DA4B9BCBC5D4}"/>
              </a:ext>
            </a:extLst>
          </p:cNvPr>
          <p:cNvSpPr>
            <a:spLocks noGrp="1"/>
          </p:cNvSpPr>
          <p:nvPr>
            <p:ph type="title"/>
          </p:nvPr>
        </p:nvSpPr>
        <p:spPr>
          <a:xfrm>
            <a:off x="838199" y="365125"/>
            <a:ext cx="10967113" cy="1325563"/>
          </a:xfrm>
        </p:spPr>
        <p:txBody>
          <a:bodyPr>
            <a:noAutofit/>
          </a:bodyPr>
          <a:lstStyle/>
          <a:p>
            <a:r>
              <a:rPr lang="en-US" sz="4000" dirty="0">
                <a:latin typeface="+mn-lt"/>
              </a:rPr>
              <a:t>Fundamentals of electromagnetic waves</a:t>
            </a:r>
          </a:p>
        </p:txBody>
      </p:sp>
      <p:sp>
        <p:nvSpPr>
          <p:cNvPr id="8" name="Slide Number Placeholder 7">
            <a:extLst>
              <a:ext uri="{FF2B5EF4-FFF2-40B4-BE49-F238E27FC236}">
                <a16:creationId xmlns:a16="http://schemas.microsoft.com/office/drawing/2014/main" id="{07E46C03-4082-62F5-EA8E-A426828E4404}"/>
              </a:ext>
            </a:extLst>
          </p:cNvPr>
          <p:cNvSpPr>
            <a:spLocks noGrp="1"/>
          </p:cNvSpPr>
          <p:nvPr>
            <p:ph type="sldNum" sz="quarter" idx="12"/>
          </p:nvPr>
        </p:nvSpPr>
        <p:spPr/>
        <p:txBody>
          <a:bodyPr/>
          <a:lstStyle/>
          <a:p>
            <a:fld id="{687B7451-1438-CB4A-8106-82A64F1C7D7B}" type="slidenum">
              <a:rPr lang="sv-SE" smtClean="0"/>
              <a:t>9</a:t>
            </a:fld>
            <a:endParaRPr lang="sv-SE" dirty="0"/>
          </a:p>
        </p:txBody>
      </p:sp>
      <p:sp>
        <p:nvSpPr>
          <p:cNvPr id="9" name="Content Placeholder 8">
            <a:extLst>
              <a:ext uri="{FF2B5EF4-FFF2-40B4-BE49-F238E27FC236}">
                <a16:creationId xmlns:a16="http://schemas.microsoft.com/office/drawing/2014/main" id="{9CCF45CB-0795-2937-BBB6-D264171957E9}"/>
              </a:ext>
            </a:extLst>
          </p:cNvPr>
          <p:cNvSpPr>
            <a:spLocks noGrp="1"/>
          </p:cNvSpPr>
          <p:nvPr>
            <p:ph idx="1"/>
          </p:nvPr>
        </p:nvSpPr>
        <p:spPr>
          <a:xfrm>
            <a:off x="838199" y="1690688"/>
            <a:ext cx="11127828" cy="4351338"/>
          </a:xfrm>
        </p:spPr>
        <p:txBody>
          <a:bodyPr/>
          <a:lstStyle/>
          <a:p>
            <a:pPr algn="just"/>
            <a:r>
              <a:rPr lang="en-US" dirty="0">
                <a:latin typeface="+mj-lt"/>
              </a:rPr>
              <a:t>Electromagnetic (EM) waves are synchronized oscillations of electric and magnetic field. There is a periodic change of electric and magnetic field</a:t>
            </a:r>
          </a:p>
          <a:p>
            <a:r>
              <a:rPr lang="en-US" dirty="0">
                <a:latin typeface="+mj-lt"/>
              </a:rPr>
              <a:t>How </a:t>
            </a:r>
            <a:r>
              <a:rPr lang="en-US" b="1" dirty="0"/>
              <a:t>often</a:t>
            </a:r>
            <a:r>
              <a:rPr lang="en-US" dirty="0">
                <a:latin typeface="+mj-lt"/>
              </a:rPr>
              <a:t> this periodic change occurs dictates the property of EM waves</a:t>
            </a:r>
          </a:p>
          <a:p>
            <a:pPr lvl="1"/>
            <a:r>
              <a:rPr lang="en-US" dirty="0">
                <a:latin typeface="+mj-lt"/>
              </a:rPr>
              <a:t>Changer period is termed as the frequency.  The SI unit for frequency is Hertz (Hz)</a:t>
            </a:r>
          </a:p>
          <a:p>
            <a:pPr lvl="1"/>
            <a:r>
              <a:rPr lang="en-US" dirty="0">
                <a:latin typeface="+mj-lt"/>
              </a:rPr>
              <a:t>1 Hz: one cycle of an electromagnetic wave in a second</a:t>
            </a:r>
          </a:p>
        </p:txBody>
      </p:sp>
      <p:pic>
        <p:nvPicPr>
          <p:cNvPr id="5" name="Picture 4" descr="A red line with black text&#10;&#10;Description automatically generated">
            <a:extLst>
              <a:ext uri="{FF2B5EF4-FFF2-40B4-BE49-F238E27FC236}">
                <a16:creationId xmlns:a16="http://schemas.microsoft.com/office/drawing/2014/main" id="{FB820C04-F00D-D686-2B39-7B484E7C086F}"/>
              </a:ext>
            </a:extLst>
          </p:cNvPr>
          <p:cNvPicPr>
            <a:picLocks noChangeAspect="1"/>
          </p:cNvPicPr>
          <p:nvPr/>
        </p:nvPicPr>
        <p:blipFill>
          <a:blip r:embed="rId3"/>
          <a:stretch>
            <a:fillRect/>
          </a:stretch>
        </p:blipFill>
        <p:spPr>
          <a:xfrm>
            <a:off x="6556828" y="3957864"/>
            <a:ext cx="4796972" cy="2398486"/>
          </a:xfrm>
          <a:prstGeom prst="rect">
            <a:avLst/>
          </a:prstGeom>
        </p:spPr>
      </p:pic>
      <p:pic>
        <p:nvPicPr>
          <p:cNvPr id="6" name="Picture 5">
            <a:extLst>
              <a:ext uri="{FF2B5EF4-FFF2-40B4-BE49-F238E27FC236}">
                <a16:creationId xmlns:a16="http://schemas.microsoft.com/office/drawing/2014/main" id="{03CC3D07-9E34-20FB-617A-9F631A66C2B8}"/>
              </a:ext>
            </a:extLst>
          </p:cNvPr>
          <p:cNvPicPr>
            <a:picLocks noChangeAspect="1"/>
          </p:cNvPicPr>
          <p:nvPr/>
        </p:nvPicPr>
        <p:blipFill>
          <a:blip r:embed="rId4"/>
          <a:stretch>
            <a:fillRect/>
          </a:stretch>
        </p:blipFill>
        <p:spPr>
          <a:xfrm>
            <a:off x="908337" y="4093029"/>
            <a:ext cx="5036264" cy="2263321"/>
          </a:xfrm>
          <a:prstGeom prst="rect">
            <a:avLst/>
          </a:prstGeom>
        </p:spPr>
      </p:pic>
      <p:sp>
        <p:nvSpPr>
          <p:cNvPr id="10" name="Footer Placeholder 3">
            <a:extLst>
              <a:ext uri="{FF2B5EF4-FFF2-40B4-BE49-F238E27FC236}">
                <a16:creationId xmlns:a16="http://schemas.microsoft.com/office/drawing/2014/main" id="{BF8869EB-E853-BDD2-CD8C-2503678AB118}"/>
              </a:ext>
            </a:extLst>
          </p:cNvPr>
          <p:cNvSpPr>
            <a:spLocks noGrp="1"/>
          </p:cNvSpPr>
          <p:nvPr>
            <p:ph type="ftr" sz="quarter" idx="11"/>
          </p:nvPr>
        </p:nvSpPr>
        <p:spPr>
          <a:xfrm>
            <a:off x="2548041" y="6462939"/>
            <a:ext cx="3773714" cy="365125"/>
          </a:xfrm>
        </p:spPr>
        <p:txBody>
          <a:bodyPr/>
          <a:lstStyle/>
          <a:p>
            <a:pPr algn="l"/>
            <a:r>
              <a:rPr lang="sv-SE" dirty="0" err="1">
                <a:solidFill>
                  <a:schemeClr val="tx1"/>
                </a:solidFill>
                <a:latin typeface="+mj-lt"/>
              </a:rPr>
              <a:t>Courtesy</a:t>
            </a:r>
            <a:r>
              <a:rPr lang="sv-SE" dirty="0">
                <a:solidFill>
                  <a:schemeClr val="tx1"/>
                </a:solidFill>
                <a:latin typeface="+mj-lt"/>
              </a:rPr>
              <a:t>: NASA, ESA, Leah Hustak (</a:t>
            </a:r>
            <a:r>
              <a:rPr lang="sv-SE" dirty="0" err="1">
                <a:solidFill>
                  <a:schemeClr val="tx1"/>
                </a:solidFill>
                <a:latin typeface="+mj-lt"/>
              </a:rPr>
              <a:t>STScI</a:t>
            </a:r>
            <a:r>
              <a:rPr lang="sv-SE" dirty="0">
                <a:solidFill>
                  <a:schemeClr val="tx1"/>
                </a:solidFill>
                <a:latin typeface="+mj-lt"/>
              </a:rPr>
              <a:t>) </a:t>
            </a:r>
          </a:p>
        </p:txBody>
      </p:sp>
    </p:spTree>
    <p:extLst>
      <p:ext uri="{BB962C8B-B14F-4D97-AF65-F5344CB8AC3E}">
        <p14:creationId xmlns:p14="http://schemas.microsoft.com/office/powerpoint/2010/main" val="42715968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56CD-3225-4D30-86D7-B0DCB6F11A16}"/>
              </a:ext>
            </a:extLst>
          </p:cNvPr>
          <p:cNvSpPr>
            <a:spLocks noGrp="1"/>
          </p:cNvSpPr>
          <p:nvPr>
            <p:ph type="title"/>
          </p:nvPr>
        </p:nvSpPr>
        <p:spPr/>
        <p:txBody>
          <a:bodyPr/>
          <a:lstStyle/>
          <a:p>
            <a:r>
              <a:rPr lang="en-US" dirty="0"/>
              <a:t>ZigBee history</a:t>
            </a:r>
          </a:p>
        </p:txBody>
      </p:sp>
      <p:sp>
        <p:nvSpPr>
          <p:cNvPr id="3" name="Content Placeholder 2">
            <a:extLst>
              <a:ext uri="{FF2B5EF4-FFF2-40B4-BE49-F238E27FC236}">
                <a16:creationId xmlns:a16="http://schemas.microsoft.com/office/drawing/2014/main" id="{29662E97-4731-4E9F-BF89-A73BCE93CF48}"/>
              </a:ext>
            </a:extLst>
          </p:cNvPr>
          <p:cNvSpPr>
            <a:spLocks noGrp="1"/>
          </p:cNvSpPr>
          <p:nvPr>
            <p:ph idx="1"/>
          </p:nvPr>
        </p:nvSpPr>
        <p:spPr/>
        <p:txBody>
          <a:bodyPr>
            <a:normAutofit/>
          </a:bodyPr>
          <a:lstStyle/>
          <a:p>
            <a:r>
              <a:rPr lang="en-US" dirty="0">
                <a:latin typeface="+mj-lt"/>
              </a:rPr>
              <a:t>Intertwined with the creation of 802.15.4</a:t>
            </a:r>
          </a:p>
          <a:p>
            <a:pPr lvl="1"/>
            <a:r>
              <a:rPr lang="en-US" dirty="0">
                <a:latin typeface="+mj-lt"/>
              </a:rPr>
              <a:t>Both are founded around the same time</a:t>
            </a:r>
          </a:p>
          <a:p>
            <a:pPr lvl="1"/>
            <a:r>
              <a:rPr lang="en-US" dirty="0">
                <a:latin typeface="+mj-lt"/>
              </a:rPr>
              <a:t>ZigBee Alliance involved in the original 802.15.4 specification</a:t>
            </a:r>
          </a:p>
          <a:p>
            <a:pPr lvl="2"/>
            <a:r>
              <a:rPr lang="en-US" dirty="0">
                <a:latin typeface="+mj-lt"/>
              </a:rPr>
              <a:t>Recently renamed: Connectivity Standards Alliance (CSA)</a:t>
            </a:r>
          </a:p>
          <a:p>
            <a:pPr lvl="1"/>
            <a:r>
              <a:rPr lang="en-US" dirty="0">
                <a:latin typeface="+mj-lt"/>
              </a:rPr>
              <a:t>Original plan: 802.11/</a:t>
            </a:r>
            <a:r>
              <a:rPr lang="en-US" dirty="0" err="1">
                <a:latin typeface="+mj-lt"/>
              </a:rPr>
              <a:t>WiFi</a:t>
            </a:r>
            <a:r>
              <a:rPr lang="en-US" dirty="0">
                <a:latin typeface="+mj-lt"/>
              </a:rPr>
              <a:t> &lt;-&gt; 802.15.4/ZigBee</a:t>
            </a:r>
          </a:p>
          <a:p>
            <a:pPr lvl="1"/>
            <a:endParaRPr lang="en-US" dirty="0"/>
          </a:p>
          <a:p>
            <a:endParaRPr lang="en-US" dirty="0"/>
          </a:p>
        </p:txBody>
      </p:sp>
      <p:sp>
        <p:nvSpPr>
          <p:cNvPr id="4" name="Slide Number Placeholder 3">
            <a:extLst>
              <a:ext uri="{FF2B5EF4-FFF2-40B4-BE49-F238E27FC236}">
                <a16:creationId xmlns:a16="http://schemas.microsoft.com/office/drawing/2014/main" id="{96335FCD-C219-4F59-8F83-3FFE45DCB4E6}"/>
              </a:ext>
            </a:extLst>
          </p:cNvPr>
          <p:cNvSpPr>
            <a:spLocks noGrp="1"/>
          </p:cNvSpPr>
          <p:nvPr>
            <p:ph type="sldNum" sz="quarter" idx="12"/>
          </p:nvPr>
        </p:nvSpPr>
        <p:spPr/>
        <p:txBody>
          <a:bodyPr/>
          <a:lstStyle/>
          <a:p>
            <a:fld id="{0778C724-3839-4D76-A707-B4C23905D055}" type="slidenum">
              <a:rPr lang="en-US" smtClean="0"/>
              <a:t>90</a:t>
            </a:fld>
            <a:endParaRPr lang="en-US"/>
          </a:p>
        </p:txBody>
      </p:sp>
    </p:spTree>
    <p:extLst>
      <p:ext uri="{BB962C8B-B14F-4D97-AF65-F5344CB8AC3E}">
        <p14:creationId xmlns:p14="http://schemas.microsoft.com/office/powerpoint/2010/main" val="32014605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97B9-F7BD-4318-8A7B-FFDCBF474C90}"/>
              </a:ext>
            </a:extLst>
          </p:cNvPr>
          <p:cNvSpPr>
            <a:spLocks noGrp="1"/>
          </p:cNvSpPr>
          <p:nvPr>
            <p:ph type="title"/>
          </p:nvPr>
        </p:nvSpPr>
        <p:spPr/>
        <p:txBody>
          <a:bodyPr/>
          <a:lstStyle/>
          <a:p>
            <a:r>
              <a:rPr lang="en-US" dirty="0"/>
              <a:t>Use of 802.15.4</a:t>
            </a:r>
          </a:p>
        </p:txBody>
      </p:sp>
      <p:sp>
        <p:nvSpPr>
          <p:cNvPr id="3" name="Content Placeholder 2">
            <a:extLst>
              <a:ext uri="{FF2B5EF4-FFF2-40B4-BE49-F238E27FC236}">
                <a16:creationId xmlns:a16="http://schemas.microsoft.com/office/drawing/2014/main" id="{64893BB4-8809-44FF-94D8-1FF4FDA0EF67}"/>
              </a:ext>
            </a:extLst>
          </p:cNvPr>
          <p:cNvSpPr>
            <a:spLocks noGrp="1"/>
          </p:cNvSpPr>
          <p:nvPr>
            <p:ph idx="1"/>
          </p:nvPr>
        </p:nvSpPr>
        <p:spPr>
          <a:xfrm>
            <a:off x="810792" y="1476691"/>
            <a:ext cx="10515600" cy="4351338"/>
          </a:xfrm>
        </p:spPr>
        <p:txBody>
          <a:bodyPr/>
          <a:lstStyle/>
          <a:p>
            <a:r>
              <a:rPr lang="en-US" dirty="0">
                <a:latin typeface="+mj-lt"/>
              </a:rPr>
              <a:t>Basic answer: everything</a:t>
            </a:r>
          </a:p>
          <a:p>
            <a:pPr lvl="1"/>
            <a:r>
              <a:rPr lang="en-US" dirty="0">
                <a:latin typeface="+mj-lt"/>
              </a:rPr>
              <a:t>Reuse all of PHY (including non-2.4 GHz channels)</a:t>
            </a:r>
          </a:p>
          <a:p>
            <a:pPr lvl="1"/>
            <a:r>
              <a:rPr lang="en-US" dirty="0">
                <a:latin typeface="+mj-lt"/>
              </a:rPr>
              <a:t>Reuse all of MAC (including beacon-enabled network and GTS)</a:t>
            </a:r>
          </a:p>
          <a:p>
            <a:pPr lvl="2"/>
            <a:r>
              <a:rPr lang="en-US" dirty="0">
                <a:latin typeface="+mj-lt"/>
              </a:rPr>
              <a:t>Same CSMA/CA mechanism</a:t>
            </a:r>
          </a:p>
        </p:txBody>
      </p:sp>
      <p:sp>
        <p:nvSpPr>
          <p:cNvPr id="4" name="Slide Number Placeholder 3">
            <a:extLst>
              <a:ext uri="{FF2B5EF4-FFF2-40B4-BE49-F238E27FC236}">
                <a16:creationId xmlns:a16="http://schemas.microsoft.com/office/drawing/2014/main" id="{F2C6E63C-ED9C-4661-BDCC-7465CB1BEE45}"/>
              </a:ext>
            </a:extLst>
          </p:cNvPr>
          <p:cNvSpPr>
            <a:spLocks noGrp="1"/>
          </p:cNvSpPr>
          <p:nvPr>
            <p:ph type="sldNum" sz="quarter" idx="12"/>
          </p:nvPr>
        </p:nvSpPr>
        <p:spPr/>
        <p:txBody>
          <a:bodyPr/>
          <a:lstStyle/>
          <a:p>
            <a:fld id="{0778C724-3839-4D76-A707-B4C23905D055}" type="slidenum">
              <a:rPr lang="en-US" smtClean="0"/>
              <a:t>91</a:t>
            </a:fld>
            <a:endParaRPr lang="en-US"/>
          </a:p>
        </p:txBody>
      </p:sp>
      <p:pic>
        <p:nvPicPr>
          <p:cNvPr id="5" name="Picture 4" descr="Figure 5 from Home networking with IEEE 802.15.4: a developing standard for  low-rate wireless personal area networks | Semantic Scholar">
            <a:extLst>
              <a:ext uri="{FF2B5EF4-FFF2-40B4-BE49-F238E27FC236}">
                <a16:creationId xmlns:a16="http://schemas.microsoft.com/office/drawing/2014/main" id="{A32E9BD3-016F-4052-9CCB-6C3F4B9A6A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65608" y="3279438"/>
            <a:ext cx="4942306" cy="25485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39B0D5-83BB-4BBD-B5B5-04A5B383D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990" y="3429000"/>
            <a:ext cx="5333622" cy="827069"/>
          </a:xfrm>
          <a:prstGeom prst="rect">
            <a:avLst/>
          </a:prstGeom>
        </p:spPr>
      </p:pic>
      <p:pic>
        <p:nvPicPr>
          <p:cNvPr id="7" name="Picture 6">
            <a:extLst>
              <a:ext uri="{FF2B5EF4-FFF2-40B4-BE49-F238E27FC236}">
                <a16:creationId xmlns:a16="http://schemas.microsoft.com/office/drawing/2014/main" id="{7705E3EE-C3A8-4666-B22A-8716B439D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87" y="4864746"/>
            <a:ext cx="5360525" cy="672856"/>
          </a:xfrm>
          <a:prstGeom prst="rect">
            <a:avLst/>
          </a:prstGeom>
        </p:spPr>
      </p:pic>
    </p:spTree>
    <p:extLst>
      <p:ext uri="{BB962C8B-B14F-4D97-AF65-F5344CB8AC3E}">
        <p14:creationId xmlns:p14="http://schemas.microsoft.com/office/powerpoint/2010/main" val="2822565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B332-F6D2-44B9-970C-5A1D3C07C9F2}"/>
              </a:ext>
            </a:extLst>
          </p:cNvPr>
          <p:cNvSpPr>
            <a:spLocks noGrp="1"/>
          </p:cNvSpPr>
          <p:nvPr>
            <p:ph type="title"/>
          </p:nvPr>
        </p:nvSpPr>
        <p:spPr/>
        <p:txBody>
          <a:bodyPr/>
          <a:lstStyle/>
          <a:p>
            <a:r>
              <a:rPr lang="en-US" dirty="0"/>
              <a:t>ZigBee devices (same roles as 802.15.4 defines)</a:t>
            </a:r>
          </a:p>
        </p:txBody>
      </p:sp>
      <p:sp>
        <p:nvSpPr>
          <p:cNvPr id="3" name="Content Placeholder 2">
            <a:extLst>
              <a:ext uri="{FF2B5EF4-FFF2-40B4-BE49-F238E27FC236}">
                <a16:creationId xmlns:a16="http://schemas.microsoft.com/office/drawing/2014/main" id="{C35A7D56-028C-49C4-8484-EDDFC1BB4E91}"/>
              </a:ext>
            </a:extLst>
          </p:cNvPr>
          <p:cNvSpPr>
            <a:spLocks noGrp="1"/>
          </p:cNvSpPr>
          <p:nvPr>
            <p:ph idx="1"/>
          </p:nvPr>
        </p:nvSpPr>
        <p:spPr/>
        <p:txBody>
          <a:bodyPr>
            <a:normAutofit fontScale="85000" lnSpcReduction="20000"/>
          </a:bodyPr>
          <a:lstStyle/>
          <a:p>
            <a:r>
              <a:rPr lang="en-US" dirty="0">
                <a:latin typeface="+mj-lt"/>
              </a:rPr>
              <a:t>ZigBee Coordinator (ZC)</a:t>
            </a:r>
          </a:p>
          <a:p>
            <a:pPr lvl="1"/>
            <a:r>
              <a:rPr lang="en-US" dirty="0">
                <a:latin typeface="+mj-lt"/>
              </a:rPr>
              <a:t>Starts the network and decides on key parameters</a:t>
            </a:r>
          </a:p>
          <a:p>
            <a:pPr lvl="1"/>
            <a:r>
              <a:rPr lang="en-US" dirty="0">
                <a:latin typeface="+mj-lt"/>
              </a:rPr>
              <a:t>Is also a Router</a:t>
            </a:r>
          </a:p>
          <a:p>
            <a:endParaRPr lang="en-US" dirty="0">
              <a:latin typeface="+mj-lt"/>
            </a:endParaRPr>
          </a:p>
          <a:p>
            <a:r>
              <a:rPr lang="en-US" dirty="0">
                <a:latin typeface="+mj-lt"/>
              </a:rPr>
              <a:t>ZigBee Router (ZR)</a:t>
            </a:r>
          </a:p>
          <a:p>
            <a:pPr lvl="1"/>
            <a:r>
              <a:rPr lang="en-US" dirty="0">
                <a:latin typeface="+mj-lt"/>
              </a:rPr>
              <a:t>Higher-power, more-capable devices</a:t>
            </a:r>
          </a:p>
          <a:p>
            <a:pPr lvl="1"/>
            <a:r>
              <a:rPr lang="en-US" dirty="0">
                <a:latin typeface="+mj-lt"/>
              </a:rPr>
              <a:t>Radios always on (except during inactive </a:t>
            </a:r>
            <a:r>
              <a:rPr lang="en-US" dirty="0" err="1">
                <a:latin typeface="+mj-lt"/>
              </a:rPr>
              <a:t>superframe</a:t>
            </a:r>
            <a:r>
              <a:rPr lang="en-US" dirty="0">
                <a:latin typeface="+mj-lt"/>
              </a:rPr>
              <a:t>)</a:t>
            </a:r>
          </a:p>
          <a:p>
            <a:pPr lvl="1"/>
            <a:r>
              <a:rPr lang="en-US" dirty="0">
                <a:latin typeface="+mj-lt"/>
              </a:rPr>
              <a:t>Connect to one or more children</a:t>
            </a:r>
          </a:p>
          <a:p>
            <a:pPr lvl="1"/>
            <a:r>
              <a:rPr lang="en-US" dirty="0">
                <a:latin typeface="+mj-lt"/>
              </a:rPr>
              <a:t>Connect to one or more routers</a:t>
            </a:r>
          </a:p>
          <a:p>
            <a:endParaRPr lang="en-US" dirty="0">
              <a:latin typeface="+mj-lt"/>
            </a:endParaRPr>
          </a:p>
          <a:p>
            <a:r>
              <a:rPr lang="en-US" dirty="0">
                <a:latin typeface="+mj-lt"/>
              </a:rPr>
              <a:t>ZigBee End Device (ZED)</a:t>
            </a:r>
          </a:p>
          <a:p>
            <a:pPr lvl="1"/>
            <a:r>
              <a:rPr lang="en-US" dirty="0">
                <a:latin typeface="+mj-lt"/>
              </a:rPr>
              <a:t>Lower-power, less-capable devices</a:t>
            </a:r>
          </a:p>
          <a:p>
            <a:pPr lvl="1"/>
            <a:r>
              <a:rPr lang="en-US" dirty="0">
                <a:latin typeface="+mj-lt"/>
              </a:rPr>
              <a:t>Always a child of one router</a:t>
            </a:r>
          </a:p>
        </p:txBody>
      </p:sp>
      <p:sp>
        <p:nvSpPr>
          <p:cNvPr id="4" name="Slide Number Placeholder 3">
            <a:extLst>
              <a:ext uri="{FF2B5EF4-FFF2-40B4-BE49-F238E27FC236}">
                <a16:creationId xmlns:a16="http://schemas.microsoft.com/office/drawing/2014/main" id="{83F3BE02-CA0D-464F-AA11-83BF70CEB122}"/>
              </a:ext>
            </a:extLst>
          </p:cNvPr>
          <p:cNvSpPr>
            <a:spLocks noGrp="1"/>
          </p:cNvSpPr>
          <p:nvPr>
            <p:ph type="sldNum" sz="quarter" idx="12"/>
          </p:nvPr>
        </p:nvSpPr>
        <p:spPr/>
        <p:txBody>
          <a:bodyPr/>
          <a:lstStyle/>
          <a:p>
            <a:fld id="{0778C724-3839-4D76-A707-B4C23905D055}" type="slidenum">
              <a:rPr lang="en-US" smtClean="0"/>
              <a:t>92</a:t>
            </a:fld>
            <a:endParaRPr lang="en-US"/>
          </a:p>
        </p:txBody>
      </p:sp>
    </p:spTree>
    <p:extLst>
      <p:ext uri="{BB962C8B-B14F-4D97-AF65-F5344CB8AC3E}">
        <p14:creationId xmlns:p14="http://schemas.microsoft.com/office/powerpoint/2010/main" val="401497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BA0902-C06C-43E0-AD7B-912DAE64F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566" y="1297489"/>
            <a:ext cx="3976833" cy="3450221"/>
          </a:xfrm>
          <a:prstGeom prst="rect">
            <a:avLst/>
          </a:prstGeom>
        </p:spPr>
      </p:pic>
      <p:sp>
        <p:nvSpPr>
          <p:cNvPr id="2" name="Title 1">
            <a:extLst>
              <a:ext uri="{FF2B5EF4-FFF2-40B4-BE49-F238E27FC236}">
                <a16:creationId xmlns:a16="http://schemas.microsoft.com/office/drawing/2014/main" id="{14CA38E8-4AE4-4111-A7FF-7BC23F4B1A59}"/>
              </a:ext>
            </a:extLst>
          </p:cNvPr>
          <p:cNvSpPr>
            <a:spLocks noGrp="1"/>
          </p:cNvSpPr>
          <p:nvPr>
            <p:ph type="title"/>
          </p:nvPr>
        </p:nvSpPr>
        <p:spPr/>
        <p:txBody>
          <a:bodyPr/>
          <a:lstStyle/>
          <a:p>
            <a:r>
              <a:rPr lang="en-US" dirty="0"/>
              <a:t>Older ZigBee - tree networks</a:t>
            </a:r>
          </a:p>
        </p:txBody>
      </p:sp>
      <p:sp>
        <p:nvSpPr>
          <p:cNvPr id="3" name="Content Placeholder 2">
            <a:extLst>
              <a:ext uri="{FF2B5EF4-FFF2-40B4-BE49-F238E27FC236}">
                <a16:creationId xmlns:a16="http://schemas.microsoft.com/office/drawing/2014/main" id="{1A403F84-2A8B-4F8C-B4EF-892E57BAF0AE}"/>
              </a:ext>
            </a:extLst>
          </p:cNvPr>
          <p:cNvSpPr>
            <a:spLocks noGrp="1"/>
          </p:cNvSpPr>
          <p:nvPr>
            <p:ph idx="1"/>
          </p:nvPr>
        </p:nvSpPr>
        <p:spPr/>
        <p:txBody>
          <a:bodyPr>
            <a:normAutofit lnSpcReduction="10000"/>
          </a:bodyPr>
          <a:lstStyle/>
          <a:p>
            <a:r>
              <a:rPr lang="en-US" dirty="0">
                <a:latin typeface="+mj-lt"/>
              </a:rPr>
              <a:t>Original preferred topology</a:t>
            </a:r>
          </a:p>
          <a:p>
            <a:pPr lvl="1"/>
            <a:endParaRPr lang="en-US" dirty="0">
              <a:latin typeface="+mj-lt"/>
            </a:endParaRPr>
          </a:p>
          <a:p>
            <a:r>
              <a:rPr lang="en-US" dirty="0">
                <a:latin typeface="+mj-lt"/>
              </a:rPr>
              <a:t>Uses beacon-enabled network</a:t>
            </a:r>
          </a:p>
          <a:p>
            <a:pPr lvl="1"/>
            <a:r>
              <a:rPr lang="en-US" dirty="0">
                <a:latin typeface="+mj-lt"/>
              </a:rPr>
              <a:t>Synchronization via beacon </a:t>
            </a:r>
            <a:r>
              <a:rPr lang="en-US" dirty="0" err="1">
                <a:latin typeface="+mj-lt"/>
              </a:rPr>
              <a:t>superframes</a:t>
            </a:r>
            <a:endParaRPr lang="en-US" dirty="0">
              <a:latin typeface="+mj-lt"/>
            </a:endParaRPr>
          </a:p>
          <a:p>
            <a:pPr lvl="1"/>
            <a:r>
              <a:rPr lang="en-US" dirty="0">
                <a:latin typeface="+mj-lt"/>
              </a:rPr>
              <a:t>Can reduce power requirements for routers</a:t>
            </a:r>
          </a:p>
          <a:p>
            <a:pPr lvl="1"/>
            <a:endParaRPr lang="en-US" dirty="0">
              <a:latin typeface="+mj-lt"/>
            </a:endParaRPr>
          </a:p>
          <a:p>
            <a:r>
              <a:rPr lang="en-US" dirty="0">
                <a:latin typeface="+mj-lt"/>
              </a:rPr>
              <a:t>Some things get simpler</a:t>
            </a:r>
          </a:p>
          <a:p>
            <a:pPr lvl="1"/>
            <a:r>
              <a:rPr lang="en-US" dirty="0">
                <a:latin typeface="+mj-lt"/>
              </a:rPr>
              <a:t>Address assignment is simple</a:t>
            </a:r>
          </a:p>
          <a:p>
            <a:pPr lvl="2"/>
            <a:r>
              <a:rPr lang="en-US" dirty="0">
                <a:latin typeface="+mj-lt"/>
              </a:rPr>
              <a:t>If you restrict network size</a:t>
            </a:r>
          </a:p>
          <a:p>
            <a:pPr lvl="1"/>
            <a:r>
              <a:rPr lang="en-US" dirty="0">
                <a:latin typeface="+mj-lt"/>
              </a:rPr>
              <a:t>Routing is straightforward</a:t>
            </a:r>
          </a:p>
          <a:p>
            <a:pPr lvl="2"/>
            <a:r>
              <a:rPr lang="en-US" dirty="0">
                <a:latin typeface="+mj-lt"/>
              </a:rPr>
              <a:t>But likely more hops for router-to-router communication</a:t>
            </a:r>
          </a:p>
        </p:txBody>
      </p:sp>
      <p:sp>
        <p:nvSpPr>
          <p:cNvPr id="4" name="Slide Number Placeholder 3">
            <a:extLst>
              <a:ext uri="{FF2B5EF4-FFF2-40B4-BE49-F238E27FC236}">
                <a16:creationId xmlns:a16="http://schemas.microsoft.com/office/drawing/2014/main" id="{0B45D854-7041-4CEA-A298-B9766A0FE165}"/>
              </a:ext>
            </a:extLst>
          </p:cNvPr>
          <p:cNvSpPr>
            <a:spLocks noGrp="1"/>
          </p:cNvSpPr>
          <p:nvPr>
            <p:ph type="sldNum" sz="quarter" idx="12"/>
          </p:nvPr>
        </p:nvSpPr>
        <p:spPr/>
        <p:txBody>
          <a:bodyPr/>
          <a:lstStyle/>
          <a:p>
            <a:fld id="{0778C724-3839-4D76-A707-B4C23905D055}" type="slidenum">
              <a:rPr lang="en-US" smtClean="0"/>
              <a:t>93</a:t>
            </a:fld>
            <a:endParaRPr lang="en-US"/>
          </a:p>
        </p:txBody>
      </p:sp>
    </p:spTree>
    <p:extLst>
      <p:ext uri="{BB962C8B-B14F-4D97-AF65-F5344CB8AC3E}">
        <p14:creationId xmlns:p14="http://schemas.microsoft.com/office/powerpoint/2010/main" val="19438139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985B1FB-82A0-4E82-B0DF-5814A5DF8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969" y="914400"/>
            <a:ext cx="4162425" cy="3200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5062EC-A62A-483B-826E-CCF7F7BA13B0}"/>
              </a:ext>
            </a:extLst>
          </p:cNvPr>
          <p:cNvSpPr>
            <a:spLocks noGrp="1"/>
          </p:cNvSpPr>
          <p:nvPr>
            <p:ph type="title"/>
          </p:nvPr>
        </p:nvSpPr>
        <p:spPr/>
        <p:txBody>
          <a:bodyPr/>
          <a:lstStyle/>
          <a:p>
            <a:r>
              <a:rPr lang="en-US" dirty="0"/>
              <a:t>Modern ZigBee – mesh networks</a:t>
            </a:r>
          </a:p>
        </p:txBody>
      </p:sp>
      <p:sp>
        <p:nvSpPr>
          <p:cNvPr id="3" name="Content Placeholder 2">
            <a:extLst>
              <a:ext uri="{FF2B5EF4-FFF2-40B4-BE49-F238E27FC236}">
                <a16:creationId xmlns:a16="http://schemas.microsoft.com/office/drawing/2014/main" id="{2D802391-922A-499D-9429-3F5321C27306}"/>
              </a:ext>
            </a:extLst>
          </p:cNvPr>
          <p:cNvSpPr>
            <a:spLocks noGrp="1"/>
          </p:cNvSpPr>
          <p:nvPr>
            <p:ph idx="1"/>
          </p:nvPr>
        </p:nvSpPr>
        <p:spPr/>
        <p:txBody>
          <a:bodyPr>
            <a:normAutofit fontScale="92500" lnSpcReduction="10000"/>
          </a:bodyPr>
          <a:lstStyle/>
          <a:p>
            <a:r>
              <a:rPr lang="en-US" dirty="0">
                <a:latin typeface="+mj-lt"/>
              </a:rPr>
              <a:t>Presently preferred topology</a:t>
            </a:r>
          </a:p>
          <a:p>
            <a:pPr lvl="1"/>
            <a:endParaRPr lang="en-US" dirty="0">
              <a:latin typeface="+mj-lt"/>
            </a:endParaRPr>
          </a:p>
          <a:p>
            <a:r>
              <a:rPr lang="en-US" dirty="0">
                <a:latin typeface="+mj-lt"/>
              </a:rPr>
              <a:t>Uses non-beacon-enabled network</a:t>
            </a:r>
          </a:p>
          <a:p>
            <a:pPr lvl="1"/>
            <a:r>
              <a:rPr lang="en-US" dirty="0">
                <a:latin typeface="+mj-lt"/>
              </a:rPr>
              <a:t>All routers are always-on devices</a:t>
            </a:r>
          </a:p>
          <a:p>
            <a:pPr lvl="1"/>
            <a:r>
              <a:rPr lang="en-US" dirty="0">
                <a:latin typeface="+mj-lt"/>
              </a:rPr>
              <a:t>Allows arbitrary communication between routers</a:t>
            </a:r>
          </a:p>
          <a:p>
            <a:pPr lvl="1"/>
            <a:endParaRPr lang="en-US" dirty="0">
              <a:latin typeface="+mj-lt"/>
            </a:endParaRPr>
          </a:p>
          <a:p>
            <a:r>
              <a:rPr lang="en-US" dirty="0">
                <a:latin typeface="+mj-lt"/>
              </a:rPr>
              <a:t>Some tradeoffs</a:t>
            </a:r>
          </a:p>
          <a:p>
            <a:pPr lvl="1"/>
            <a:r>
              <a:rPr lang="en-US" dirty="0">
                <a:latin typeface="+mj-lt"/>
              </a:rPr>
              <a:t>Higher power routers</a:t>
            </a:r>
          </a:p>
          <a:p>
            <a:pPr lvl="1"/>
            <a:r>
              <a:rPr lang="en-US" dirty="0">
                <a:latin typeface="+mj-lt"/>
              </a:rPr>
              <a:t>Routing more complicated (potentially better algorithms though)</a:t>
            </a:r>
          </a:p>
          <a:p>
            <a:pPr lvl="1"/>
            <a:r>
              <a:rPr lang="en-US" dirty="0">
                <a:latin typeface="+mj-lt"/>
              </a:rPr>
              <a:t>Addressing more complicated</a:t>
            </a:r>
          </a:p>
          <a:p>
            <a:pPr lvl="2"/>
            <a:r>
              <a:rPr lang="en-US" dirty="0">
                <a:latin typeface="+mj-lt"/>
              </a:rPr>
              <a:t>Assign random addresses to each node</a:t>
            </a:r>
          </a:p>
          <a:p>
            <a:pPr lvl="2"/>
            <a:r>
              <a:rPr lang="en-US" dirty="0">
                <a:latin typeface="+mj-lt"/>
              </a:rPr>
              <a:t>Include a method for address conflict resolution</a:t>
            </a:r>
          </a:p>
        </p:txBody>
      </p:sp>
      <p:sp>
        <p:nvSpPr>
          <p:cNvPr id="4" name="Slide Number Placeholder 3">
            <a:extLst>
              <a:ext uri="{FF2B5EF4-FFF2-40B4-BE49-F238E27FC236}">
                <a16:creationId xmlns:a16="http://schemas.microsoft.com/office/drawing/2014/main" id="{604BFCAD-8938-43F2-B4CC-A856D40D5933}"/>
              </a:ext>
            </a:extLst>
          </p:cNvPr>
          <p:cNvSpPr>
            <a:spLocks noGrp="1"/>
          </p:cNvSpPr>
          <p:nvPr>
            <p:ph type="sldNum" sz="quarter" idx="12"/>
          </p:nvPr>
        </p:nvSpPr>
        <p:spPr/>
        <p:txBody>
          <a:bodyPr/>
          <a:lstStyle/>
          <a:p>
            <a:fld id="{0778C724-3839-4D76-A707-B4C23905D055}" type="slidenum">
              <a:rPr lang="en-US" smtClean="0"/>
              <a:t>94</a:t>
            </a:fld>
            <a:endParaRPr lang="en-US"/>
          </a:p>
        </p:txBody>
      </p:sp>
    </p:spTree>
    <p:extLst>
      <p:ext uri="{BB962C8B-B14F-4D97-AF65-F5344CB8AC3E}">
        <p14:creationId xmlns:p14="http://schemas.microsoft.com/office/powerpoint/2010/main" val="4567846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96C9C6-B8F4-4E16-930E-CB1FFEC7912F}"/>
              </a:ext>
            </a:extLst>
          </p:cNvPr>
          <p:cNvSpPr>
            <a:spLocks noGrp="1"/>
          </p:cNvSpPr>
          <p:nvPr>
            <p:ph type="title"/>
          </p:nvPr>
        </p:nvSpPr>
        <p:spPr/>
        <p:txBody>
          <a:bodyPr/>
          <a:lstStyle/>
          <a:p>
            <a:r>
              <a:rPr lang="en-US" dirty="0"/>
              <a:t>Example ZigBee network</a:t>
            </a:r>
          </a:p>
        </p:txBody>
      </p:sp>
      <p:sp>
        <p:nvSpPr>
          <p:cNvPr id="4" name="Slide Number Placeholder 3">
            <a:extLst>
              <a:ext uri="{FF2B5EF4-FFF2-40B4-BE49-F238E27FC236}">
                <a16:creationId xmlns:a16="http://schemas.microsoft.com/office/drawing/2014/main" id="{F2C6E63C-ED9C-4661-BDCC-7465CB1BEE45}"/>
              </a:ext>
            </a:extLst>
          </p:cNvPr>
          <p:cNvSpPr>
            <a:spLocks noGrp="1"/>
          </p:cNvSpPr>
          <p:nvPr>
            <p:ph type="sldNum" sz="quarter" idx="12"/>
          </p:nvPr>
        </p:nvSpPr>
        <p:spPr/>
        <p:txBody>
          <a:bodyPr/>
          <a:lstStyle/>
          <a:p>
            <a:fld id="{0778C724-3839-4D76-A707-B4C23905D055}" type="slidenum">
              <a:rPr lang="en-US" smtClean="0"/>
              <a:t>95</a:t>
            </a:fld>
            <a:endParaRPr lang="en-US"/>
          </a:p>
        </p:txBody>
      </p:sp>
      <p:pic>
        <p:nvPicPr>
          <p:cNvPr id="7" name="Picture 6">
            <a:extLst>
              <a:ext uri="{FF2B5EF4-FFF2-40B4-BE49-F238E27FC236}">
                <a16:creationId xmlns:a16="http://schemas.microsoft.com/office/drawing/2014/main" id="{42D6A5CC-27B2-4C49-9D41-4C5D6ED82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636" y="1803918"/>
            <a:ext cx="5652579" cy="4333286"/>
          </a:xfrm>
          <a:prstGeom prst="rect">
            <a:avLst/>
          </a:prstGeom>
        </p:spPr>
      </p:pic>
    </p:spTree>
    <p:extLst>
      <p:ext uri="{BB962C8B-B14F-4D97-AF65-F5344CB8AC3E}">
        <p14:creationId xmlns:p14="http://schemas.microsoft.com/office/powerpoint/2010/main" val="22422771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F7E1-0870-46ED-A213-954C13EA2B6D}"/>
              </a:ext>
            </a:extLst>
          </p:cNvPr>
          <p:cNvSpPr>
            <a:spLocks noGrp="1"/>
          </p:cNvSpPr>
          <p:nvPr>
            <p:ph type="title"/>
          </p:nvPr>
        </p:nvSpPr>
        <p:spPr>
          <a:xfrm>
            <a:off x="661851" y="214902"/>
            <a:ext cx="10515600" cy="1325563"/>
          </a:xfrm>
        </p:spPr>
        <p:txBody>
          <a:bodyPr/>
          <a:lstStyle/>
          <a:p>
            <a:r>
              <a:rPr lang="en-US" dirty="0"/>
              <a:t>A problem: the siloed internet of things</a:t>
            </a:r>
          </a:p>
        </p:txBody>
      </p:sp>
      <p:sp>
        <p:nvSpPr>
          <p:cNvPr id="3" name="Content Placeholder 2">
            <a:extLst>
              <a:ext uri="{FF2B5EF4-FFF2-40B4-BE49-F238E27FC236}">
                <a16:creationId xmlns:a16="http://schemas.microsoft.com/office/drawing/2014/main" id="{C307BF98-7142-4F33-AF72-08D6E478629F}"/>
              </a:ext>
            </a:extLst>
          </p:cNvPr>
          <p:cNvSpPr>
            <a:spLocks noGrp="1"/>
          </p:cNvSpPr>
          <p:nvPr>
            <p:ph idx="1"/>
          </p:nvPr>
        </p:nvSpPr>
        <p:spPr>
          <a:xfrm>
            <a:off x="607595" y="1143000"/>
            <a:ext cx="6181246" cy="5029200"/>
          </a:xfrm>
        </p:spPr>
        <p:txBody>
          <a:bodyPr>
            <a:normAutofit/>
          </a:bodyPr>
          <a:lstStyle/>
          <a:p>
            <a:r>
              <a:rPr lang="en-US" dirty="0">
                <a:latin typeface="+mj-lt"/>
              </a:rPr>
              <a:t>Problem: companies are more interested in selling you the whole stack</a:t>
            </a:r>
          </a:p>
          <a:p>
            <a:pPr lvl="1"/>
            <a:r>
              <a:rPr lang="en-US" dirty="0">
                <a:latin typeface="+mj-lt"/>
              </a:rPr>
              <a:t>Which then makes it harder for devices to be interoperable</a:t>
            </a:r>
          </a:p>
          <a:p>
            <a:endParaRPr lang="en-US" dirty="0">
              <a:latin typeface="+mj-lt"/>
            </a:endParaRPr>
          </a:p>
          <a:p>
            <a:r>
              <a:rPr lang="en-US" dirty="0">
                <a:latin typeface="+mj-lt"/>
              </a:rPr>
              <a:t>This is not Thread or IP-specific, but a problem all IoT devices are facing</a:t>
            </a:r>
          </a:p>
          <a:p>
            <a:endParaRPr lang="en-US" dirty="0"/>
          </a:p>
        </p:txBody>
      </p:sp>
      <p:sp>
        <p:nvSpPr>
          <p:cNvPr id="4" name="Slide Number Placeholder 3">
            <a:extLst>
              <a:ext uri="{FF2B5EF4-FFF2-40B4-BE49-F238E27FC236}">
                <a16:creationId xmlns:a16="http://schemas.microsoft.com/office/drawing/2014/main" id="{2093B54F-2177-4419-8138-600F8C060EA0}"/>
              </a:ext>
            </a:extLst>
          </p:cNvPr>
          <p:cNvSpPr>
            <a:spLocks noGrp="1"/>
          </p:cNvSpPr>
          <p:nvPr>
            <p:ph type="sldNum" sz="quarter" idx="12"/>
          </p:nvPr>
        </p:nvSpPr>
        <p:spPr/>
        <p:txBody>
          <a:bodyPr/>
          <a:lstStyle/>
          <a:p>
            <a:fld id="{0778C724-3839-4D76-A707-B4C23905D055}" type="slidenum">
              <a:rPr lang="en-US" smtClean="0"/>
              <a:t>96</a:t>
            </a:fld>
            <a:endParaRPr lang="en-US"/>
          </a:p>
        </p:txBody>
      </p:sp>
      <p:pic>
        <p:nvPicPr>
          <p:cNvPr id="1026" name="Picture 2">
            <a:extLst>
              <a:ext uri="{FF2B5EF4-FFF2-40B4-BE49-F238E27FC236}">
                <a16:creationId xmlns:a16="http://schemas.microsoft.com/office/drawing/2014/main" id="{89200000-79B4-494C-9248-8ADB9F1BF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841" y="1379544"/>
            <a:ext cx="4791553" cy="409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69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F7E1-0870-46ED-A213-954C13EA2B6D}"/>
              </a:ext>
            </a:extLst>
          </p:cNvPr>
          <p:cNvSpPr>
            <a:spLocks noGrp="1"/>
          </p:cNvSpPr>
          <p:nvPr>
            <p:ph type="title"/>
          </p:nvPr>
        </p:nvSpPr>
        <p:spPr>
          <a:xfrm>
            <a:off x="661851" y="214902"/>
            <a:ext cx="10515600" cy="1325563"/>
          </a:xfrm>
        </p:spPr>
        <p:txBody>
          <a:bodyPr/>
          <a:lstStyle/>
          <a:p>
            <a:r>
              <a:rPr lang="en-US" dirty="0"/>
              <a:t>Matter Wireless Standard</a:t>
            </a:r>
          </a:p>
        </p:txBody>
      </p:sp>
      <p:sp>
        <p:nvSpPr>
          <p:cNvPr id="4" name="Slide Number Placeholder 3">
            <a:extLst>
              <a:ext uri="{FF2B5EF4-FFF2-40B4-BE49-F238E27FC236}">
                <a16:creationId xmlns:a16="http://schemas.microsoft.com/office/drawing/2014/main" id="{2093B54F-2177-4419-8138-600F8C060EA0}"/>
              </a:ext>
            </a:extLst>
          </p:cNvPr>
          <p:cNvSpPr>
            <a:spLocks noGrp="1"/>
          </p:cNvSpPr>
          <p:nvPr>
            <p:ph type="sldNum" sz="quarter" idx="12"/>
          </p:nvPr>
        </p:nvSpPr>
        <p:spPr/>
        <p:txBody>
          <a:bodyPr/>
          <a:lstStyle/>
          <a:p>
            <a:fld id="{0778C724-3839-4D76-A707-B4C23905D055}" type="slidenum">
              <a:rPr lang="en-US" smtClean="0"/>
              <a:t>97</a:t>
            </a:fld>
            <a:endParaRPr lang="en-US"/>
          </a:p>
        </p:txBody>
      </p:sp>
      <p:pic>
        <p:nvPicPr>
          <p:cNvPr id="7" name="Online Media 6" descr="Matter Network Transport - Connectivity Standards Alliance">
            <a:hlinkClick r:id="" action="ppaction://media"/>
            <a:extLst>
              <a:ext uri="{FF2B5EF4-FFF2-40B4-BE49-F238E27FC236}">
                <a16:creationId xmlns:a16="http://schemas.microsoft.com/office/drawing/2014/main" id="{E3A19EC6-DF8A-B16A-E926-0D0C0E305E27}"/>
              </a:ext>
            </a:extLst>
          </p:cNvPr>
          <p:cNvPicPr>
            <a:picLocks noRot="1" noChangeAspect="1"/>
          </p:cNvPicPr>
          <p:nvPr>
            <a:videoFile r:link="rId1"/>
          </p:nvPr>
        </p:nvPicPr>
        <p:blipFill>
          <a:blip r:embed="rId4"/>
          <a:stretch>
            <a:fillRect/>
          </a:stretch>
        </p:blipFill>
        <p:spPr>
          <a:xfrm>
            <a:off x="1808480" y="1606550"/>
            <a:ext cx="8197669" cy="4631683"/>
          </a:xfrm>
          <a:prstGeom prst="rect">
            <a:avLst/>
          </a:prstGeom>
        </p:spPr>
      </p:pic>
    </p:spTree>
    <p:extLst>
      <p:ext uri="{BB962C8B-B14F-4D97-AF65-F5344CB8AC3E}">
        <p14:creationId xmlns:p14="http://schemas.microsoft.com/office/powerpoint/2010/main" val="346809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IEEE standard for LPWANs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fontScale="92500" lnSpcReduction="20000"/>
          </a:bodyPr>
          <a:lstStyle/>
          <a:p>
            <a:r>
              <a:rPr lang="en-US" dirty="0">
                <a:latin typeface="+mj-lt"/>
              </a:rPr>
              <a:t>802.11ah (</a:t>
            </a:r>
            <a:r>
              <a:rPr lang="en-US" dirty="0" err="1">
                <a:latin typeface="+mj-lt"/>
              </a:rPr>
              <a:t>HaLow</a:t>
            </a:r>
            <a:r>
              <a:rPr lang="en-US" dirty="0">
                <a:latin typeface="+mj-lt"/>
              </a:rPr>
              <a:t>) standard in 2016</a:t>
            </a:r>
          </a:p>
          <a:p>
            <a:pPr lvl="1"/>
            <a:r>
              <a:rPr lang="en-US" dirty="0">
                <a:latin typeface="+mj-lt"/>
              </a:rPr>
              <a:t>First real hardware in 2020</a:t>
            </a:r>
          </a:p>
          <a:p>
            <a:pPr lvl="1"/>
            <a:r>
              <a:rPr lang="en-US" dirty="0">
                <a:latin typeface="+mj-lt"/>
              </a:rPr>
              <a:t>Still not in real-world use yet</a:t>
            </a:r>
          </a:p>
          <a:p>
            <a:pPr lvl="1"/>
            <a:endParaRPr lang="en-US" dirty="0">
              <a:latin typeface="+mj-lt"/>
            </a:endParaRPr>
          </a:p>
          <a:p>
            <a:r>
              <a:rPr lang="en-US" dirty="0">
                <a:latin typeface="+mj-lt"/>
              </a:rPr>
              <a:t>Focus on the indoor-to-outdoor scenario</a:t>
            </a:r>
          </a:p>
          <a:p>
            <a:pPr lvl="1"/>
            <a:r>
              <a:rPr lang="en-US" dirty="0">
                <a:latin typeface="+mj-lt"/>
              </a:rPr>
              <a:t>Medium range (maximum 1 km)</a:t>
            </a:r>
          </a:p>
          <a:p>
            <a:pPr lvl="1"/>
            <a:endParaRPr lang="en-US" dirty="0">
              <a:latin typeface="+mj-lt"/>
            </a:endParaRPr>
          </a:p>
          <a:p>
            <a:r>
              <a:rPr lang="en-US" dirty="0">
                <a:latin typeface="+mj-lt"/>
              </a:rPr>
              <a:t>915 MHz communication</a:t>
            </a:r>
          </a:p>
          <a:p>
            <a:pPr lvl="1"/>
            <a:r>
              <a:rPr lang="en-US" b="1" dirty="0">
                <a:latin typeface="+mj-lt"/>
              </a:rPr>
              <a:t>NOT </a:t>
            </a:r>
            <a:r>
              <a:rPr lang="en-US" dirty="0">
                <a:latin typeface="+mj-lt"/>
              </a:rPr>
              <a:t>interoperable with other 802.11 access points and devices</a:t>
            </a:r>
          </a:p>
          <a:p>
            <a:pPr lvl="1"/>
            <a:endParaRPr lang="en-US" dirty="0">
              <a:latin typeface="+mj-lt"/>
            </a:endParaRPr>
          </a:p>
          <a:p>
            <a:r>
              <a:rPr lang="en-US" dirty="0">
                <a:latin typeface="+mj-lt"/>
              </a:rPr>
              <a:t>Theoretically up to 356 Mbps</a:t>
            </a:r>
          </a:p>
          <a:p>
            <a:pPr lvl="1"/>
            <a:r>
              <a:rPr lang="en-US" dirty="0">
                <a:latin typeface="+mj-lt"/>
              </a:rPr>
              <a:t>Practically, most devices are expected to implement 150 kbps to 8 Mbps</a:t>
            </a:r>
          </a:p>
          <a:p>
            <a:pPr lvl="1"/>
            <a:endParaRPr lang="en-US" b="1" dirty="0"/>
          </a:p>
          <a:p>
            <a:endParaRPr lang="en-US" b="1"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98</a:t>
            </a:fld>
            <a:endParaRPr lang="en-US"/>
          </a:p>
        </p:txBody>
      </p:sp>
      <p:sp>
        <p:nvSpPr>
          <p:cNvPr id="5" name="TextBox 4">
            <a:extLst>
              <a:ext uri="{FF2B5EF4-FFF2-40B4-BE49-F238E27FC236}">
                <a16:creationId xmlns:a16="http://schemas.microsoft.com/office/drawing/2014/main" id="{216CF0AD-A569-DD43-93E4-043341535380}"/>
              </a:ext>
            </a:extLst>
          </p:cNvPr>
          <p:cNvSpPr txBox="1"/>
          <p:nvPr/>
        </p:nvSpPr>
        <p:spPr>
          <a:xfrm>
            <a:off x="7853082" y="147547"/>
            <a:ext cx="3995121" cy="1610954"/>
          </a:xfrm>
          <a:prstGeom prst="rect">
            <a:avLst/>
          </a:prstGeom>
          <a:noFill/>
          <a:ln>
            <a:solidFill>
              <a:schemeClr val="bg1">
                <a:lumMod val="50000"/>
              </a:schemeClr>
            </a:solidFill>
          </a:ln>
        </p:spPr>
        <p:txBody>
          <a:bodyPr wrap="square" rtlCol="0">
            <a:spAutoFit/>
          </a:bodyPr>
          <a:lstStyle/>
          <a:p>
            <a:r>
              <a:rPr lang="en-US" sz="2400" dirty="0" err="1">
                <a:solidFill>
                  <a:schemeClr val="accent4"/>
                </a:solidFill>
                <a:latin typeface="Seravek Light"/>
                <a:cs typeface="Seravek Light"/>
              </a:rPr>
              <a:t>n.b.</a:t>
            </a:r>
            <a:endParaRPr lang="en-US" sz="2400" dirty="0">
              <a:solidFill>
                <a:schemeClr val="accent4"/>
              </a:solidFill>
              <a:latin typeface="Seravek Light"/>
              <a:cs typeface="Seravek Light"/>
            </a:endParaRPr>
          </a:p>
          <a:p>
            <a:r>
              <a:rPr lang="en-US" sz="1867" dirty="0">
                <a:solidFill>
                  <a:schemeClr val="accent4"/>
                </a:solidFill>
                <a:latin typeface="Consolas" panose="020B0609020204030204" pitchFamily="49" charset="0"/>
                <a:cs typeface="Consolas" panose="020B0609020204030204" pitchFamily="49" charset="0"/>
              </a:rPr>
              <a:t>  802    = “area networking”</a:t>
            </a:r>
          </a:p>
          <a:p>
            <a:r>
              <a:rPr lang="en-US" sz="1867" dirty="0">
                <a:solidFill>
                  <a:schemeClr val="accent4"/>
                </a:solidFill>
                <a:latin typeface="Consolas" panose="020B0609020204030204" pitchFamily="49" charset="0"/>
                <a:cs typeface="Consolas" panose="020B0609020204030204" pitchFamily="49" charset="0"/>
              </a:rPr>
              <a:t>     .3  = “LANs”</a:t>
            </a:r>
          </a:p>
          <a:p>
            <a:r>
              <a:rPr lang="en-US" sz="1867" dirty="0">
                <a:solidFill>
                  <a:schemeClr val="accent4"/>
                </a:solidFill>
                <a:latin typeface="Consolas" panose="020B0609020204030204" pitchFamily="49" charset="0"/>
                <a:cs typeface="Consolas" panose="020B0609020204030204" pitchFamily="49" charset="0"/>
              </a:rPr>
              <a:t>     .11 = “Wireless LANs”</a:t>
            </a:r>
          </a:p>
          <a:p>
            <a:r>
              <a:rPr lang="en-US" sz="1867" dirty="0">
                <a:solidFill>
                  <a:schemeClr val="accent4"/>
                </a:solidFill>
                <a:latin typeface="Consolas" panose="020B0609020204030204" pitchFamily="49" charset="0"/>
                <a:cs typeface="Consolas" panose="020B0609020204030204" pitchFamily="49" charset="0"/>
              </a:rPr>
              <a:t>     .15 = “PANs”</a:t>
            </a:r>
          </a:p>
        </p:txBody>
      </p:sp>
      <p:sp>
        <p:nvSpPr>
          <p:cNvPr id="6" name="Footer Placeholder 1">
            <a:extLst>
              <a:ext uri="{FF2B5EF4-FFF2-40B4-BE49-F238E27FC236}">
                <a16:creationId xmlns:a16="http://schemas.microsoft.com/office/drawing/2014/main" id="{0371F80D-2795-5CA3-72A6-B9ADFDF7FB9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9126117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62DD-BF50-47FD-83AD-1CFC90EC9916}"/>
              </a:ext>
            </a:extLst>
          </p:cNvPr>
          <p:cNvSpPr>
            <a:spLocks noGrp="1"/>
          </p:cNvSpPr>
          <p:nvPr>
            <p:ph type="title"/>
          </p:nvPr>
        </p:nvSpPr>
        <p:spPr>
          <a:xfrm>
            <a:off x="745812" y="136525"/>
            <a:ext cx="11353800" cy="1325563"/>
          </a:xfrm>
        </p:spPr>
        <p:txBody>
          <a:bodyPr/>
          <a:lstStyle/>
          <a:p>
            <a:r>
              <a:rPr lang="en-US" dirty="0">
                <a:latin typeface="+mn-lt"/>
              </a:rPr>
              <a:t>802.11ah allows multiple bandwidth allocations</a:t>
            </a:r>
          </a:p>
        </p:txBody>
      </p:sp>
      <p:sp>
        <p:nvSpPr>
          <p:cNvPr id="4" name="Slide Number Placeholder 3">
            <a:extLst>
              <a:ext uri="{FF2B5EF4-FFF2-40B4-BE49-F238E27FC236}">
                <a16:creationId xmlns:a16="http://schemas.microsoft.com/office/drawing/2014/main" id="{4BF84A67-3391-406B-96DD-AC5566C11B77}"/>
              </a:ext>
            </a:extLst>
          </p:cNvPr>
          <p:cNvSpPr>
            <a:spLocks noGrp="1"/>
          </p:cNvSpPr>
          <p:nvPr>
            <p:ph type="sldNum" sz="quarter" idx="12"/>
          </p:nvPr>
        </p:nvSpPr>
        <p:spPr/>
        <p:txBody>
          <a:bodyPr/>
          <a:lstStyle/>
          <a:p>
            <a:fld id="{0778C724-3839-4D76-A707-B4C23905D055}" type="slidenum">
              <a:rPr lang="en-US" smtClean="0"/>
              <a:t>99</a:t>
            </a:fld>
            <a:endParaRPr lang="en-US"/>
          </a:p>
        </p:txBody>
      </p:sp>
      <p:pic>
        <p:nvPicPr>
          <p:cNvPr id="5122" name="Picture 2">
            <a:extLst>
              <a:ext uri="{FF2B5EF4-FFF2-40B4-BE49-F238E27FC236}">
                <a16:creationId xmlns:a16="http://schemas.microsoft.com/office/drawing/2014/main" id="{4AE87BC1-2A81-40AB-B6FF-1FA3E5834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
          <a:stretch/>
        </p:blipFill>
        <p:spPr bwMode="auto">
          <a:xfrm>
            <a:off x="1625602" y="1143001"/>
            <a:ext cx="8977687" cy="50103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6C4241D8-3362-287B-331E-1D883CD932D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582195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43310</TotalTime>
  <Words>8618</Words>
  <Application>Microsoft Macintosh PowerPoint</Application>
  <PresentationFormat>Widescreen</PresentationFormat>
  <Paragraphs>1047</Paragraphs>
  <Slides>107</Slides>
  <Notes>37</Notes>
  <HiddenSlides>0</HiddenSlides>
  <MMClips>8</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107</vt:i4>
      </vt:variant>
    </vt:vector>
  </HeadingPairs>
  <TitlesOfParts>
    <vt:vector size="119" baseType="lpstr">
      <vt:lpstr>Arial</vt:lpstr>
      <vt:lpstr>Calibri</vt:lpstr>
      <vt:lpstr>Calibri Light</vt:lpstr>
      <vt:lpstr>Consolas</vt:lpstr>
      <vt:lpstr>KaTeX_Main</vt:lpstr>
      <vt:lpstr>Seravek Light</vt:lpstr>
      <vt:lpstr>Symbol</vt:lpstr>
      <vt:lpstr>Tahoma</vt:lpstr>
      <vt:lpstr>Times New Roman</vt:lpstr>
      <vt:lpstr>Office Theme</vt:lpstr>
      <vt:lpstr>Equation.3</vt:lpstr>
      <vt:lpstr>Equation</vt:lpstr>
      <vt:lpstr>Embedded Software Design</vt:lpstr>
      <vt:lpstr>PowerPoint Presentation</vt:lpstr>
      <vt:lpstr>Administrative Stuff</vt:lpstr>
      <vt:lpstr>Important Deadlines</vt:lpstr>
      <vt:lpstr>PowerPoint Presentation</vt:lpstr>
      <vt:lpstr>History of Wireless Transmissions</vt:lpstr>
      <vt:lpstr>What does the term radio means?</vt:lpstr>
      <vt:lpstr>What does the term radio means?</vt:lpstr>
      <vt:lpstr>Fundamentals of electromagnetic waves</vt:lpstr>
      <vt:lpstr>Wavelength of an electromagnetic wave</vt:lpstr>
      <vt:lpstr>What does the term radio mean?</vt:lpstr>
      <vt:lpstr>What does the term radio mean?</vt:lpstr>
      <vt:lpstr>What does the term radio mean?</vt:lpstr>
      <vt:lpstr>What are radio transceivers?</vt:lpstr>
      <vt:lpstr>What do you mean by spectrum? Radio spectrum?</vt:lpstr>
      <vt:lpstr>Radio waves most important part of EM spectrum</vt:lpstr>
      <vt:lpstr>How are radio waves characterized?</vt:lpstr>
      <vt:lpstr>How are radio waves modified to carry information</vt:lpstr>
      <vt:lpstr>What are different modulation techniques?</vt:lpstr>
      <vt:lpstr>Amplitude modulation: vary amplitude of carrier signal</vt:lpstr>
      <vt:lpstr>Frequency modulation: vary frequency of carrier signal</vt:lpstr>
      <vt:lpstr>Phase modulation: vary phase of carrier signal</vt:lpstr>
      <vt:lpstr>Digital equivalent of the AM, FM and PM modulation</vt:lpstr>
      <vt:lpstr>How radio waves propagate to the receiver</vt:lpstr>
      <vt:lpstr>How radio waves radiate out from transceiver</vt:lpstr>
      <vt:lpstr>Common antenna types used for communication</vt:lpstr>
      <vt:lpstr>Dipole antenna types used for communication</vt:lpstr>
      <vt:lpstr>Relationship between antenna size and frequency</vt:lpstr>
      <vt:lpstr>Understanding the performance of an antenna</vt:lpstr>
      <vt:lpstr>Understanding the performance of an antenna</vt:lpstr>
      <vt:lpstr>PowerPoint Presentation</vt:lpstr>
      <vt:lpstr>PowerPoint Presentation</vt:lpstr>
      <vt:lpstr>PowerPoint Presentation</vt:lpstr>
      <vt:lpstr>How do radio waves propagate from TX to RX?</vt:lpstr>
      <vt:lpstr>Radio propagation is complex in real-world, especially when obstacles are present</vt:lpstr>
      <vt:lpstr>Radio propagation is complex in real-world, especially when obstacles are present</vt:lpstr>
      <vt:lpstr>Radio waves propagation in line-of-sight</vt:lpstr>
      <vt:lpstr>Long range wireless transmissions using IoT devices</vt:lpstr>
      <vt:lpstr>Non-line of sight propagation of radio waves</vt:lpstr>
      <vt:lpstr>PowerPoint Presentation</vt:lpstr>
      <vt:lpstr>Estimating received signal strength and range: Friis propagation model</vt:lpstr>
      <vt:lpstr>Path Loss Exponent</vt:lpstr>
      <vt:lpstr>Attenuation and Gain: Decibel (dB) unit</vt:lpstr>
      <vt:lpstr>Operations in decibel (dB) examples</vt:lpstr>
      <vt:lpstr>Operations in decibel (dB) examples</vt:lpstr>
      <vt:lpstr>Basics of wireless communication and networking</vt:lpstr>
      <vt:lpstr>Basics of wireless communication and networking</vt:lpstr>
      <vt:lpstr>Basics of wireless communication and networking</vt:lpstr>
      <vt:lpstr>Basics of wireless communication and networking</vt:lpstr>
      <vt:lpstr>PowerPoint Presentation</vt:lpstr>
      <vt:lpstr>PowerPoint Presentation</vt:lpstr>
      <vt:lpstr>TV whitespaces</vt:lpstr>
      <vt:lpstr>Sensing channel use</vt:lpstr>
      <vt:lpstr>Sensor Networks Over tv Whitespaces (SNOW)</vt:lpstr>
      <vt:lpstr>Farmbeats (TV Whitespace) (Courtesy: Microsoft)</vt:lpstr>
      <vt:lpstr>How do we characterize wireless networks/standards</vt:lpstr>
      <vt:lpstr>Wireless standards classified on basis of throughput</vt:lpstr>
      <vt:lpstr>PowerPoint Presentation</vt:lpstr>
      <vt:lpstr>Wireless standards classified on the basis of power</vt:lpstr>
      <vt:lpstr>PowerPoint Presentation</vt:lpstr>
      <vt:lpstr>LPWANs overview (common qualities)</vt:lpstr>
      <vt:lpstr>Overview of LoRa standard (Courtesy: Semtech)</vt:lpstr>
      <vt:lpstr>LoRaWAN</vt:lpstr>
      <vt:lpstr>LoRa employs a different modulation scheme</vt:lpstr>
      <vt:lpstr>Chirp Spread Spectrum</vt:lpstr>
      <vt:lpstr>Spreading factor of CSS modulation</vt:lpstr>
      <vt:lpstr>Overview of CSS (brief video)</vt:lpstr>
      <vt:lpstr>Channel allocation for LoRa</vt:lpstr>
      <vt:lpstr>LoRa data rates</vt:lpstr>
      <vt:lpstr>LoRa transmissions are received on gateway</vt:lpstr>
      <vt:lpstr>LoRa link budget and transmission range</vt:lpstr>
      <vt:lpstr>You can build your own LoRa network</vt:lpstr>
      <vt:lpstr>LoRaWAN network providers</vt:lpstr>
      <vt:lpstr>Helium Scale [Jan 2022]</vt:lpstr>
      <vt:lpstr>Things Network</vt:lpstr>
      <vt:lpstr>Helium Network</vt:lpstr>
      <vt:lpstr>Sigfox</vt:lpstr>
      <vt:lpstr>Sigfox PHY</vt:lpstr>
      <vt:lpstr>Sigfox unbalanced uplink and downlink</vt:lpstr>
      <vt:lpstr>Sigfox link budget</vt:lpstr>
      <vt:lpstr>Sigfox coverage (Winter 2021)</vt:lpstr>
      <vt:lpstr>PowerPoint Presentation</vt:lpstr>
      <vt:lpstr>Basics of Bluetooth Low Energy (BLE)</vt:lpstr>
      <vt:lpstr>Two different communication modes in BLE</vt:lpstr>
      <vt:lpstr>BLE network topology</vt:lpstr>
      <vt:lpstr>Bluetooth devices multiple roles at the same time</vt:lpstr>
      <vt:lpstr>BLE frequency</vt:lpstr>
      <vt:lpstr>BLE modulation</vt:lpstr>
      <vt:lpstr>ZigBee goals</vt:lpstr>
      <vt:lpstr>ZigBee history</vt:lpstr>
      <vt:lpstr>Use of 802.15.4</vt:lpstr>
      <vt:lpstr>ZigBee devices (same roles as 802.15.4 defines)</vt:lpstr>
      <vt:lpstr>Older ZigBee - tree networks</vt:lpstr>
      <vt:lpstr>Modern ZigBee – mesh networks</vt:lpstr>
      <vt:lpstr>Example ZigBee network</vt:lpstr>
      <vt:lpstr>A problem: the siloed internet of things</vt:lpstr>
      <vt:lpstr>Matter Wireless Standard</vt:lpstr>
      <vt:lpstr>IEEE standard for LPWANs</vt:lpstr>
      <vt:lpstr>802.11ah allows multiple bandwidth allocations</vt:lpstr>
      <vt:lpstr>WiFi Hallow Range Test (Courtesy: Newracom)</vt:lpstr>
      <vt:lpstr>WiFi capability in microcontrollers</vt:lpstr>
      <vt:lpstr>Low power WiFi</vt:lpstr>
      <vt:lpstr>802.11ax (2021)</vt:lpstr>
      <vt:lpstr>6 GHz band is an enormous amount of bandwidth</vt:lpstr>
      <vt:lpstr>Orthogonal Frequency Division Multiple Access</vt:lpstr>
      <vt:lpstr>CS5272: From  next week</vt:lpstr>
      <vt:lpstr>Embedded Software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1281</cp:revision>
  <dcterms:created xsi:type="dcterms:W3CDTF">2020-02-17T19:00:36Z</dcterms:created>
  <dcterms:modified xsi:type="dcterms:W3CDTF">2024-03-11T10:20:04Z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 NUS Confidential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2024-03-04T09:49:20Z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e1fdfee8-21fc-4ece-996e-5301a26c59f2</vt:lpwstr>
  </property>
  <property fmtid="{D5CDD505-2E9C-101B-9397-08002B2CF9AE}" pid="10" name="MSIP_Label_4e045e4e-d60e-4c86-8512-0f70a0407fd6_ContentBits">
    <vt:lpwstr>0</vt:lpwstr>
  </property>
</Properties>
</file>